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embeddedFontLst>
    <p:embeddedFont>
      <p:font typeface="Inter"/>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jb1ESXeARij8FWOLKnISaODl92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Inter-bold.fntdata"/><Relationship Id="rId52" Type="http://schemas.openxmlformats.org/officeDocument/2006/relationships/font" Target="fonts/Inter-regular.fntdata"/><Relationship Id="rId11" Type="http://schemas.openxmlformats.org/officeDocument/2006/relationships/slide" Target="slides/slide7.xml"/><Relationship Id="rId10" Type="http://schemas.openxmlformats.org/officeDocument/2006/relationships/slide" Target="slides/slide6.xml"/><Relationship Id="rId54"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dfacd372bf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g1dfacd372bf_1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dfacd372bf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g1dfacd372bf_1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dfacd372bf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g1dfacd372bf_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dfacd372bf_1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1dfacd372bf_1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dfacd372bf_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1dfacd372bf_1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dfacd372b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1dfacd372b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dfacd372bf_1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1dfacd372bf_1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dfacd372bf_1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1dfacd372bf_1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dfacd372bf_1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1dfacd372bf_1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dfacd372bf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1dfacd372bf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dfacd372bf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g1dfacd372bf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dfacd372bf_1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g1dfacd372bf_1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dfacd372bf_1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g1dfacd372bf_1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dfacd372bf_1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g1dfacd372bf_1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dfacd372bf_1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g1dfacd372bf_1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dfacd372bf_1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1dfacd372bf_1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dfacd372bf_1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g1dfacd372bf_1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dfacd372bf_1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1dfacd372bf_1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dfacd372bf_1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1dfacd372bf_1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dfacd372bf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1dfacd372bf_1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dfacd372bf_1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g1dfacd372bf_1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dfacd372bf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1dfacd372bf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dfacd372bf_1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1dfacd372bf_1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dfacd372bf_1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1dfacd372bf_1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dfacd372bf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g1dfacd372bf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dfacd372b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g1dfacd372b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dfacd372bf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g1dfacd372bf_1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dfacd372bf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g1dfacd372bf_1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dfacd372b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g1dfacd372bf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dfacd372bf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g1dfacd372bf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p:nvPr>
            <p:ph idx="2" type="pic"/>
          </p:nvPr>
        </p:nvSpPr>
        <p:spPr>
          <a:xfrm>
            <a:off x="5183188" y="987425"/>
            <a:ext cx="6172200" cy="4873625"/>
          </a:xfrm>
          <a:prstGeom prst="rect">
            <a:avLst/>
          </a:prstGeom>
          <a:noFill/>
          <a:ln>
            <a:noFill/>
          </a:ln>
        </p:spPr>
      </p:sp>
      <p:sp>
        <p:nvSpPr>
          <p:cNvPr id="64" name="Google Shape;64;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fabian.cordoba@correounivalle.edu.co"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3dtextures.me/2019/04/16/door-wood-001/" TargetMode="External"/><Relationship Id="rId4" Type="http://schemas.openxmlformats.org/officeDocument/2006/relationships/image" Target="../media/image2.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github.com/pmndrs/drei#usetexture" TargetMode="Externa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threejs.org/docs/index.html#api/en/core/Object3D" TargetMode="External"/><Relationship Id="rId4" Type="http://schemas.openxmlformats.org/officeDocument/2006/relationships/hyperlink" Target="https://threejs.org/docs/#api/en/animation/AnimationMixer" TargetMode="External"/><Relationship Id="rId5" Type="http://schemas.openxmlformats.org/officeDocument/2006/relationships/image" Target="../media/image2.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threejs.org/docs/?q=anima#api/en/animation/AnimationClip" TargetMode="External"/><Relationship Id="rId4" Type="http://schemas.openxmlformats.org/officeDocument/2006/relationships/image" Target="../media/image2.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threejs.org/docs/index.html?q=ligh#api/en/lights/HemisphereLight" TargetMode="External"/><Relationship Id="rId4" Type="http://schemas.openxmlformats.org/officeDocument/2006/relationships/hyperlink" Target="https://threejs.org/docs/index.html?q=ligh#api/en/lights/PointLight" TargetMode="External"/><Relationship Id="rId5" Type="http://schemas.openxmlformats.org/officeDocument/2006/relationships/hyperlink" Target="https://threejs.org/docs/index.html?q=ligh#api/en/lights/RectAreaLight" TargetMode="External"/><Relationship Id="rId6" Type="http://schemas.openxmlformats.org/officeDocument/2006/relationships/hyperlink" Target="https://threejs.org/docs/index.html?q=ligh#api/en/lights/SpotLight" TargetMode="External"/><Relationship Id="rId7"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s://threejs.org/docs/index.html?q=helper#api/en/helpers/DirectionalLightHelper" TargetMode="Externa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threejs.org/docs/index.html#api/en/animation/AnimationMixer" TargetMode="External"/><Relationship Id="rId4" Type="http://schemas.openxmlformats.org/officeDocument/2006/relationships/hyperlink" Target="https://threejs.org/docs/index.html#api/en/animation/AnimationClip" TargetMode="External"/><Relationship Id="rId5" Type="http://schemas.openxmlformats.org/officeDocument/2006/relationships/hyperlink" Target="https://threejs.org/docs/index.html#api/en/core/Object3D" TargetMode="External"/><Relationship Id="rId6" Type="http://schemas.openxmlformats.org/officeDocument/2006/relationships/hyperlink" Target="https://threejs.org/docs/?q=anima#api/en/animation/AnimationAction" TargetMode="External"/><Relationship Id="rId7" Type="http://schemas.openxmlformats.org/officeDocument/2006/relationships/image" Target="../media/image2.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github.com/pmndrs/drei#useanimations"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83" name="Shape 83"/>
        <p:cNvGrpSpPr/>
        <p:nvPr/>
      </p:nvGrpSpPr>
      <p:grpSpPr>
        <a:xfrm>
          <a:off x="0" y="0"/>
          <a:ext cx="0" cy="0"/>
          <a:chOff x="0" y="0"/>
          <a:chExt cx="0" cy="0"/>
        </a:xfrm>
      </p:grpSpPr>
      <p:sp>
        <p:nvSpPr>
          <p:cNvPr id="84" name="Google Shape;84;p1"/>
          <p:cNvSpPr txBox="1"/>
          <p:nvPr/>
        </p:nvSpPr>
        <p:spPr>
          <a:xfrm>
            <a:off x="833255" y="796944"/>
            <a:ext cx="10525500" cy="5633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s-CO" sz="2400" u="none" cap="none" strike="noStrike">
                <a:solidFill>
                  <a:schemeClr val="lt1"/>
                </a:solidFill>
                <a:latin typeface="Consolas"/>
                <a:ea typeface="Consolas"/>
                <a:cs typeface="Consolas"/>
                <a:sym typeface="Consolas"/>
              </a:rPr>
              <a:t>&lt;&gt;</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rPr b="0" i="0" lang="es-CO" sz="2400" u="none" cap="none" strike="noStrike">
                <a:solidFill>
                  <a:schemeClr val="lt1"/>
                </a:solidFill>
                <a:latin typeface="Consolas"/>
                <a:ea typeface="Consolas"/>
                <a:cs typeface="Consolas"/>
                <a:sym typeface="Consolas"/>
              </a:rPr>
              <a:t>Proyecto Integrador I</a:t>
            </a:r>
            <a:endParaRPr b="0" i="0" sz="14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rPr b="0" i="0" lang="es-CO" sz="2400" u="none" cap="none" strike="noStrike">
                <a:solidFill>
                  <a:schemeClr val="lt1"/>
                </a:solidFill>
                <a:latin typeface="Consolas"/>
                <a:ea typeface="Consolas"/>
                <a:cs typeface="Consolas"/>
                <a:sym typeface="Consolas"/>
              </a:rPr>
              <a:t>Clase 4 - Sesión Animaciones, Texturas,</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rPr b="0" i="0" lang="es-CO" sz="2400" u="none" cap="none" strike="noStrike">
                <a:solidFill>
                  <a:schemeClr val="lt1"/>
                </a:solidFill>
                <a:latin typeface="Consolas"/>
                <a:ea typeface="Consolas"/>
                <a:cs typeface="Consolas"/>
                <a:sym typeface="Consolas"/>
              </a:rPr>
              <a:t>Sombras y Luces.</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rPr b="0" i="0" lang="es-CO" sz="2400" u="none" cap="none" strike="noStrike">
                <a:solidFill>
                  <a:schemeClr val="lt1"/>
                </a:solidFill>
                <a:latin typeface="Consolas"/>
                <a:ea typeface="Consolas"/>
                <a:cs typeface="Consolas"/>
                <a:sym typeface="Consolas"/>
              </a:rPr>
              <a:t>Fabian Stiven Valencia Cordoba</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rPr b="0" i="0" lang="es-CO" sz="2400" u="sng" cap="none" strike="noStrike">
                <a:solidFill>
                  <a:schemeClr val="lt1"/>
                </a:solidFill>
                <a:latin typeface="Consolas"/>
                <a:ea typeface="Consolas"/>
                <a:cs typeface="Consolas"/>
                <a:sym typeface="Consolas"/>
                <a:hlinkClick r:id="rId3">
                  <a:extLst>
                    <a:ext uri="{A12FA001-AC4F-418D-AE19-62706E023703}">
                      <ahyp:hlinkClr val="tx"/>
                    </a:ext>
                  </a:extLst>
                </a:hlinkClick>
              </a:rPr>
              <a:t>fabian.cordoba@correounivalle.edu.co</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400"/>
              <a:buFont typeface="Arial"/>
              <a:buNone/>
            </a:pPr>
            <a:r>
              <a:rPr b="0" i="0" lang="es-CO" sz="2400" u="none" cap="none" strike="noStrike">
                <a:solidFill>
                  <a:schemeClr val="lt1"/>
                </a:solidFill>
                <a:latin typeface="Consolas"/>
                <a:ea typeface="Consolas"/>
                <a:cs typeface="Consolas"/>
                <a:sym typeface="Consolas"/>
              </a:rPr>
              <a:t>&lt;/&gt;</a:t>
            </a:r>
            <a:endParaRPr b="0" i="0" sz="2400" u="none" cap="none" strike="noStrike">
              <a:solidFill>
                <a:schemeClr val="lt1"/>
              </a:solidFill>
              <a:latin typeface="Consolas"/>
              <a:ea typeface="Consolas"/>
              <a:cs typeface="Consolas"/>
              <a:sym typeface="Consolas"/>
            </a:endParaRPr>
          </a:p>
        </p:txBody>
      </p:sp>
      <p:pic>
        <p:nvPicPr>
          <p:cNvPr id="85" name="Google Shape;85;p1"/>
          <p:cNvPicPr preferRelativeResize="0"/>
          <p:nvPr/>
        </p:nvPicPr>
        <p:blipFill rotWithShape="1">
          <a:blip r:embed="rId4">
            <a:alphaModFix/>
          </a:blip>
          <a:srcRect b="0" l="0" r="0" t="0"/>
          <a:stretch/>
        </p:blipFill>
        <p:spPr>
          <a:xfrm>
            <a:off x="8940875" y="7"/>
            <a:ext cx="3251130" cy="32511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40" name="Shape 140"/>
        <p:cNvGrpSpPr/>
        <p:nvPr/>
      </p:nvGrpSpPr>
      <p:grpSpPr>
        <a:xfrm>
          <a:off x="0" y="0"/>
          <a:ext cx="0" cy="0"/>
          <a:chOff x="0" y="0"/>
          <a:chExt cx="0" cy="0"/>
        </a:xfrm>
      </p:grpSpPr>
      <p:sp>
        <p:nvSpPr>
          <p:cNvPr id="141" name="Google Shape;141;g1dfacd372bf_1_65"/>
          <p:cNvSpPr txBox="1"/>
          <p:nvPr/>
        </p:nvSpPr>
        <p:spPr>
          <a:xfrm>
            <a:off x="833250" y="884906"/>
            <a:ext cx="10525500" cy="544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Instalemos la dependencia leva </a:t>
            </a:r>
            <a:r>
              <a:rPr b="0" i="0" lang="es-CO" sz="2000" u="none" cap="none" strike="noStrike">
                <a:solidFill>
                  <a:schemeClr val="lt1"/>
                </a:solidFill>
                <a:highlight>
                  <a:srgbClr val="808080"/>
                </a:highlight>
                <a:latin typeface="Consolas"/>
                <a:ea typeface="Consolas"/>
                <a:cs typeface="Consolas"/>
                <a:sym typeface="Consolas"/>
              </a:rPr>
              <a:t>npm i leva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Importemos el Hook de </a:t>
            </a:r>
            <a:r>
              <a:rPr b="0" i="0" lang="es-CO" sz="2000" u="none" cap="none" strike="noStrike">
                <a:solidFill>
                  <a:schemeClr val="lt1"/>
                </a:solidFill>
                <a:highlight>
                  <a:srgbClr val="808080"/>
                </a:highlight>
                <a:latin typeface="Consolas"/>
                <a:ea typeface="Consolas"/>
                <a:cs typeface="Consolas"/>
                <a:sym typeface="Consolas"/>
              </a:rPr>
              <a:t>useControls()</a:t>
            </a:r>
            <a:endParaRPr b="0" i="0" sz="2000" u="none" cap="none" strike="noStrike">
              <a:solidFill>
                <a:schemeClr val="lt1"/>
              </a:solidFill>
              <a:highlight>
                <a:srgbClr val="80808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569CD6"/>
                </a:solidFill>
                <a:latin typeface="Consolas"/>
                <a:ea typeface="Consolas"/>
                <a:cs typeface="Consolas"/>
                <a:sym typeface="Consolas"/>
              </a:rPr>
              <a:t>const</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4FC1FF"/>
                </a:solidFill>
                <a:latin typeface="Consolas"/>
                <a:ea typeface="Consolas"/>
                <a:cs typeface="Consolas"/>
                <a:sym typeface="Consolas"/>
              </a:rPr>
              <a:t>animationName</a:t>
            </a:r>
            <a:r>
              <a:rPr b="0" i="0" lang="es-CO" sz="2000" u="none" cap="none" strike="noStrike">
                <a:solidFill>
                  <a:srgbClr val="D4D4D4"/>
                </a:solidFill>
                <a:latin typeface="Consolas"/>
                <a:ea typeface="Consolas"/>
                <a:cs typeface="Consolas"/>
                <a:sym typeface="Consolas"/>
              </a:rPr>
              <a:t> } = </a:t>
            </a:r>
            <a:r>
              <a:rPr b="0" i="0" lang="es-CO" sz="2000" u="none" cap="none" strike="noStrike">
                <a:solidFill>
                  <a:srgbClr val="DCDCAA"/>
                </a:solidFill>
                <a:latin typeface="Consolas"/>
                <a:ea typeface="Consolas"/>
                <a:cs typeface="Consolas"/>
                <a:sym typeface="Consolas"/>
              </a:rPr>
              <a:t>useControls</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animationName:</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9CDCFE"/>
                </a:solidFill>
                <a:latin typeface="Consolas"/>
                <a:ea typeface="Consolas"/>
                <a:cs typeface="Consolas"/>
                <a:sym typeface="Consolas"/>
              </a:rPr>
              <a:t>options:</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names</a:t>
            </a: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 Agreguemos la action tomada de useControls y ingresomola como array de dependencias de useEffect</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CDCAA"/>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CDCAA"/>
                </a:solidFill>
                <a:latin typeface="Consolas"/>
                <a:ea typeface="Consolas"/>
                <a:cs typeface="Consolas"/>
                <a:sym typeface="Consolas"/>
              </a:rPr>
              <a:t>useEffect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=&gt;</a:t>
            </a: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const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action</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4FC1FF"/>
                </a:solidFill>
                <a:latin typeface="Consolas"/>
                <a:ea typeface="Consolas"/>
                <a:cs typeface="Consolas"/>
                <a:sym typeface="Consolas"/>
              </a:rPr>
              <a:t>actions</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4FC1FF"/>
                </a:solidFill>
                <a:latin typeface="Consolas"/>
                <a:ea typeface="Consolas"/>
                <a:cs typeface="Consolas"/>
                <a:sym typeface="Consolas"/>
              </a:rPr>
              <a:t>animationName</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action</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DCDCAA"/>
                </a:solidFill>
                <a:latin typeface="Consolas"/>
                <a:ea typeface="Consolas"/>
                <a:cs typeface="Consolas"/>
                <a:sym typeface="Consolas"/>
              </a:rPr>
              <a:t>play</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animationName</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rgbClr val="D4D4D4"/>
                </a:solidFill>
                <a:latin typeface="Consolas"/>
                <a:ea typeface="Consolas"/>
                <a:cs typeface="Consolas"/>
                <a:sym typeface="Consolas"/>
              </a:rPr>
            </a:br>
            <a:r>
              <a:rPr b="0" i="0" lang="es-CO" sz="1600" u="none" cap="none" strike="noStrike">
                <a:solidFill>
                  <a:srgbClr val="D4D4D4"/>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p:txBody>
      </p:sp>
      <p:pic>
        <p:nvPicPr>
          <p:cNvPr id="142" name="Google Shape;142;g1dfacd372bf_1_65"/>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46" name="Shape 146"/>
        <p:cNvGrpSpPr/>
        <p:nvPr/>
      </p:nvGrpSpPr>
      <p:grpSpPr>
        <a:xfrm>
          <a:off x="0" y="0"/>
          <a:ext cx="0" cy="0"/>
          <a:chOff x="0" y="0"/>
          <a:chExt cx="0" cy="0"/>
        </a:xfrm>
      </p:grpSpPr>
      <p:sp>
        <p:nvSpPr>
          <p:cNvPr id="147" name="Google Shape;147;g1dfacd372bf_1_83"/>
          <p:cNvSpPr txBox="1"/>
          <p:nvPr/>
        </p:nvSpPr>
        <p:spPr>
          <a:xfrm>
            <a:off x="833250" y="1297858"/>
            <a:ext cx="10525500" cy="483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 Agreguemos fadeIn y fadeOut para darle peso a la animación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DCDCAA"/>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CDCAA"/>
                </a:solidFill>
                <a:latin typeface="Consolas"/>
                <a:ea typeface="Consolas"/>
                <a:cs typeface="Consolas"/>
                <a:sym typeface="Consolas"/>
              </a:rPr>
              <a:t>useEffect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=&gt;</a:t>
            </a: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const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action</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4FC1FF"/>
                </a:solidFill>
                <a:latin typeface="Consolas"/>
                <a:ea typeface="Consolas"/>
                <a:cs typeface="Consolas"/>
                <a:sym typeface="Consolas"/>
              </a:rPr>
              <a:t>actions</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4FC1FF"/>
                </a:solidFill>
                <a:latin typeface="Consolas"/>
                <a:ea typeface="Consolas"/>
                <a:cs typeface="Consolas"/>
                <a:sym typeface="Consolas"/>
              </a:rPr>
              <a:t>animationName</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br>
              <a:rPr b="0" i="0" lang="es-CO" sz="2000" u="none" cap="none" strike="noStrike">
                <a:solidFill>
                  <a:srgbClr val="D4D4D4"/>
                </a:solidFill>
                <a:latin typeface="Consolas"/>
                <a:ea typeface="Consolas"/>
                <a:cs typeface="Consolas"/>
                <a:sym typeface="Consolas"/>
              </a:rPr>
            </a:b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action</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DCDCAA"/>
                </a:solidFill>
                <a:latin typeface="Consolas"/>
                <a:ea typeface="Consolas"/>
                <a:cs typeface="Consolas"/>
                <a:sym typeface="Consolas"/>
              </a:rPr>
              <a:t>reset</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DCDCAA"/>
                </a:solidFill>
                <a:latin typeface="Consolas"/>
                <a:ea typeface="Consolas"/>
                <a:cs typeface="Consolas"/>
                <a:sym typeface="Consolas"/>
              </a:rPr>
              <a:t>fadeIn</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B5CEA8"/>
                </a:solidFill>
                <a:latin typeface="Consolas"/>
                <a:ea typeface="Consolas"/>
                <a:cs typeface="Consolas"/>
                <a:sym typeface="Consolas"/>
              </a:rPr>
              <a:t>0.5</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DCDCAA"/>
                </a:solidFill>
                <a:latin typeface="Consolas"/>
                <a:ea typeface="Consolas"/>
                <a:cs typeface="Consolas"/>
                <a:sym typeface="Consolas"/>
              </a:rPr>
              <a:t>play</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br>
              <a:rPr b="0" i="0" lang="es-CO" sz="2000" u="none" cap="none" strike="noStrike">
                <a:solidFill>
                  <a:srgbClr val="D4D4D4"/>
                </a:solidFill>
                <a:latin typeface="Consolas"/>
                <a:ea typeface="Consolas"/>
                <a:cs typeface="Consolas"/>
                <a:sym typeface="Consolas"/>
              </a:rPr>
            </a:b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C586C0"/>
                </a:solidFill>
                <a:latin typeface="Consolas"/>
                <a:ea typeface="Consolas"/>
                <a:cs typeface="Consolas"/>
                <a:sym typeface="Consolas"/>
              </a:rPr>
              <a:t>return</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=&gt;</a:t>
            </a: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action</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DCDCAA"/>
                </a:solidFill>
                <a:latin typeface="Consolas"/>
                <a:ea typeface="Consolas"/>
                <a:cs typeface="Consolas"/>
                <a:sym typeface="Consolas"/>
              </a:rPr>
              <a:t>fadeOut</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B5CEA8"/>
                </a:solidFill>
                <a:latin typeface="Consolas"/>
                <a:ea typeface="Consolas"/>
                <a:cs typeface="Consolas"/>
                <a:sym typeface="Consolas"/>
              </a:rPr>
              <a:t>0.5</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4FC1FF"/>
                </a:solidFill>
                <a:latin typeface="Consolas"/>
                <a:ea typeface="Consolas"/>
                <a:cs typeface="Consolas"/>
                <a:sym typeface="Consolas"/>
              </a:rPr>
              <a:t>animationName</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rgbClr val="D4D4D4"/>
                </a:solidFill>
                <a:latin typeface="Consolas"/>
                <a:ea typeface="Consolas"/>
                <a:cs typeface="Consolas"/>
                <a:sym typeface="Consolas"/>
              </a:rPr>
            </a:br>
            <a:r>
              <a:rPr b="0" i="0" lang="es-CO" sz="1600" u="none" cap="none" strike="noStrike">
                <a:solidFill>
                  <a:srgbClr val="D4D4D4"/>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p:txBody>
      </p:sp>
      <p:pic>
        <p:nvPicPr>
          <p:cNvPr id="148" name="Google Shape;148;g1dfacd372bf_1_83"/>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52" name="Shape 152"/>
        <p:cNvGrpSpPr/>
        <p:nvPr/>
      </p:nvGrpSpPr>
      <p:grpSpPr>
        <a:xfrm>
          <a:off x="0" y="0"/>
          <a:ext cx="0" cy="0"/>
          <a:chOff x="0" y="0"/>
          <a:chExt cx="0" cy="0"/>
        </a:xfrm>
      </p:grpSpPr>
      <p:sp>
        <p:nvSpPr>
          <p:cNvPr id="153" name="Google Shape;153;g1dfacd372bf_1_78"/>
          <p:cNvSpPr txBox="1"/>
          <p:nvPr/>
        </p:nvSpPr>
        <p:spPr>
          <a:xfrm>
            <a:off x="833250" y="2890411"/>
            <a:ext cx="10525500" cy="107717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2"/>
                </a:solidFill>
                <a:latin typeface="Consolas"/>
                <a:ea typeface="Consolas"/>
                <a:cs typeface="Consolas"/>
                <a:sym typeface="Consolas"/>
              </a:rPr>
              <a:t>EJEMPLO DE ANIMACIÓN CON EL DOMOGALLERY</a:t>
            </a:r>
            <a:endParaRPr b="0" i="0" sz="3200" u="none" cap="none" strike="noStrike">
              <a:solidFill>
                <a:schemeClr val="lt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rgbClr val="D4D4D4"/>
                </a:solidFill>
                <a:latin typeface="Consolas"/>
                <a:ea typeface="Consolas"/>
                <a:cs typeface="Consolas"/>
                <a:sym typeface="Consolas"/>
              </a:rPr>
            </a:br>
            <a:r>
              <a:rPr b="0" i="0" lang="es-CO" sz="1600" u="none" cap="none" strike="noStrike">
                <a:solidFill>
                  <a:srgbClr val="D4D4D4"/>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p:txBody>
      </p:sp>
      <p:pic>
        <p:nvPicPr>
          <p:cNvPr id="154" name="Google Shape;154;g1dfacd372bf_1_78"/>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58" name="Shape 158"/>
        <p:cNvGrpSpPr/>
        <p:nvPr/>
      </p:nvGrpSpPr>
      <p:grpSpPr>
        <a:xfrm>
          <a:off x="0" y="0"/>
          <a:ext cx="0" cy="0"/>
          <a:chOff x="0" y="0"/>
          <a:chExt cx="0" cy="0"/>
        </a:xfrm>
      </p:grpSpPr>
      <p:sp>
        <p:nvSpPr>
          <p:cNvPr id="159" name="Google Shape;159;g1dfacd372bf_1_96"/>
          <p:cNvSpPr txBox="1"/>
          <p:nvPr/>
        </p:nvSpPr>
        <p:spPr>
          <a:xfrm>
            <a:off x="833250" y="648932"/>
            <a:ext cx="10525500" cy="18158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chemeClr val="lt2"/>
                </a:solidFill>
                <a:latin typeface="Consolas"/>
                <a:ea typeface="Consolas"/>
                <a:cs typeface="Consolas"/>
                <a:sym typeface="Consolas"/>
              </a:rPr>
              <a:t>TEXTURAS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lt2"/>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Son imágenes usualmente cuadradas y de tamaño múltiple de </a:t>
            </a:r>
            <a:r>
              <a:rPr b="0" i="0" lang="es-CO" sz="2000" u="sng" cap="none" strike="noStrike">
                <a:solidFill>
                  <a:schemeClr val="lt1"/>
                </a:solidFill>
                <a:latin typeface="Consolas"/>
                <a:ea typeface="Consolas"/>
                <a:cs typeface="Consolas"/>
                <a:sym typeface="Consolas"/>
              </a:rPr>
              <a:t>dos</a:t>
            </a:r>
            <a:r>
              <a:rPr b="0" i="0" lang="es-CO" sz="2000" u="none" cap="none" strike="noStrike">
                <a:solidFill>
                  <a:schemeClr val="lt1"/>
                </a:solidFill>
                <a:latin typeface="Consolas"/>
                <a:ea typeface="Consolas"/>
                <a:cs typeface="Consolas"/>
                <a:sym typeface="Consolas"/>
              </a:rPr>
              <a:t>. También se conocen como bitmaps o mapas, ya que vinculan la información de cada píxel de la imagen a la superficie de los modelos tridimensionales.   </a:t>
            </a:r>
            <a:endParaRPr b="0" i="0" sz="2000" u="none" cap="none" strike="noStrike">
              <a:solidFill>
                <a:schemeClr val="lt1"/>
              </a:solidFill>
              <a:latin typeface="Consolas"/>
              <a:ea typeface="Consolas"/>
              <a:cs typeface="Consolas"/>
              <a:sym typeface="Consolas"/>
            </a:endParaRPr>
          </a:p>
        </p:txBody>
      </p:sp>
      <p:pic>
        <p:nvPicPr>
          <p:cNvPr id="160" name="Google Shape;160;g1dfacd372bf_1_96"/>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descr="Imagen que contiene pastel, decorado, tabla, cumpleaños&#10;&#10;Descripción generada automáticamente" id="161" name="Google Shape;161;g1dfacd372bf_1_96"/>
          <p:cNvPicPr preferRelativeResize="0"/>
          <p:nvPr/>
        </p:nvPicPr>
        <p:blipFill rotWithShape="1">
          <a:blip r:embed="rId4">
            <a:alphaModFix/>
          </a:blip>
          <a:srcRect b="0" l="0" r="0" t="0"/>
          <a:stretch/>
        </p:blipFill>
        <p:spPr>
          <a:xfrm>
            <a:off x="4489154" y="2786382"/>
            <a:ext cx="3213691" cy="32136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65" name="Shape 165"/>
        <p:cNvGrpSpPr/>
        <p:nvPr/>
      </p:nvGrpSpPr>
      <p:grpSpPr>
        <a:xfrm>
          <a:off x="0" y="0"/>
          <a:ext cx="0" cy="0"/>
          <a:chOff x="0" y="0"/>
          <a:chExt cx="0" cy="0"/>
        </a:xfrm>
      </p:grpSpPr>
      <p:sp>
        <p:nvSpPr>
          <p:cNvPr id="166" name="Google Shape;166;g1dfacd372bf_1_106"/>
          <p:cNvSpPr txBox="1"/>
          <p:nvPr/>
        </p:nvSpPr>
        <p:spPr>
          <a:xfrm>
            <a:off x="833250" y="639103"/>
            <a:ext cx="10525500" cy="20620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chemeClr val="lt2"/>
                </a:solidFill>
                <a:latin typeface="Consolas"/>
                <a:ea typeface="Consolas"/>
                <a:cs typeface="Consolas"/>
                <a:sym typeface="Consolas"/>
              </a:rPr>
              <a:t>MATERIALES</a:t>
            </a:r>
            <a:endParaRPr b="1" i="0" sz="3200" u="none" cap="none" strike="noStrike">
              <a:solidFill>
                <a:schemeClr val="lt2"/>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lt2"/>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 nos permiten comprender la naturaleza de los objetos, cómo una superficie absorbe, refleja y refracta luz, su relieve, etc., los cuales son llamados materiales PBR (physically based rendering)</a:t>
            </a:r>
            <a:br>
              <a:rPr b="0" i="0" lang="es-CO" sz="20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p:txBody>
      </p:sp>
      <p:pic>
        <p:nvPicPr>
          <p:cNvPr id="167" name="Google Shape;167;g1dfacd372bf_1_106"/>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descr="materiales y texturas" id="168" name="Google Shape;168;g1dfacd372bf_1_106"/>
          <p:cNvPicPr preferRelativeResize="0"/>
          <p:nvPr/>
        </p:nvPicPr>
        <p:blipFill rotWithShape="1">
          <a:blip r:embed="rId4">
            <a:alphaModFix/>
          </a:blip>
          <a:srcRect b="0" l="0" r="0" t="0"/>
          <a:stretch/>
        </p:blipFill>
        <p:spPr>
          <a:xfrm>
            <a:off x="1841792" y="2701166"/>
            <a:ext cx="8508416" cy="37979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72" name="Shape 172"/>
        <p:cNvGrpSpPr/>
        <p:nvPr/>
      </p:nvGrpSpPr>
      <p:grpSpPr>
        <a:xfrm>
          <a:off x="0" y="0"/>
          <a:ext cx="0" cy="0"/>
          <a:chOff x="0" y="0"/>
          <a:chExt cx="0" cy="0"/>
        </a:xfrm>
      </p:grpSpPr>
      <p:sp>
        <p:nvSpPr>
          <p:cNvPr id="173" name="Google Shape;173;g1dfacd372bf_1_123"/>
          <p:cNvSpPr txBox="1"/>
          <p:nvPr/>
        </p:nvSpPr>
        <p:spPr>
          <a:xfrm>
            <a:off x="833250" y="648932"/>
            <a:ext cx="10525500" cy="29853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chemeClr val="lt2"/>
                </a:solidFill>
                <a:latin typeface="Consolas"/>
                <a:ea typeface="Consolas"/>
                <a:cs typeface="Consolas"/>
                <a:sym typeface="Consolas"/>
              </a:rPr>
              <a:t>PBR </a:t>
            </a:r>
            <a:r>
              <a:rPr b="0" i="0" lang="es-CO" sz="3200" u="none" cap="none" strike="noStrike">
                <a:solidFill>
                  <a:schemeClr val="lt1"/>
                </a:solidFill>
                <a:latin typeface="Consolas"/>
                <a:ea typeface="Consolas"/>
                <a:cs typeface="Consolas"/>
                <a:sym typeface="Consolas"/>
              </a:rPr>
              <a:t>(physically based rendering</a:t>
            </a:r>
            <a:r>
              <a:rPr b="1" i="0" lang="es-CO" sz="3200" u="none" cap="none" strike="noStrike">
                <a:solidFill>
                  <a:schemeClr val="lt2"/>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lt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El renderizado basado en la física (PBR), es un método de sombreado y renderizado que proporciona una representación más precisa de cómo la luz interactúa con las propiedades del materiales, en pocas palabras se refiere a renderizado e iluminación.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pic>
        <p:nvPicPr>
          <p:cNvPr id="174" name="Google Shape;174;g1dfacd372bf_1_123"/>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descr="que es pbr" id="175" name="Google Shape;175;g1dfacd372bf_1_123"/>
          <p:cNvPicPr preferRelativeResize="0"/>
          <p:nvPr/>
        </p:nvPicPr>
        <p:blipFill rotWithShape="1">
          <a:blip r:embed="rId4">
            <a:alphaModFix/>
          </a:blip>
          <a:srcRect b="0" l="0" r="0" t="0"/>
          <a:stretch/>
        </p:blipFill>
        <p:spPr>
          <a:xfrm>
            <a:off x="2843010" y="2839065"/>
            <a:ext cx="6505979" cy="36619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79" name="Shape 179"/>
        <p:cNvGrpSpPr/>
        <p:nvPr/>
      </p:nvGrpSpPr>
      <p:grpSpPr>
        <a:xfrm>
          <a:off x="0" y="0"/>
          <a:ext cx="0" cy="0"/>
          <a:chOff x="0" y="0"/>
          <a:chExt cx="0" cy="0"/>
        </a:xfrm>
      </p:grpSpPr>
      <p:sp>
        <p:nvSpPr>
          <p:cNvPr id="180" name="Google Shape;180;g1dfacd372bf_1_128"/>
          <p:cNvSpPr txBox="1"/>
          <p:nvPr/>
        </p:nvSpPr>
        <p:spPr>
          <a:xfrm>
            <a:off x="833250" y="648932"/>
            <a:ext cx="10525500" cy="20005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chemeClr val="lt1"/>
                </a:solidFill>
                <a:latin typeface="Consolas"/>
                <a:ea typeface="Consolas"/>
                <a:cs typeface="Consolas"/>
                <a:sym typeface="Consolas"/>
              </a:rPr>
              <a:t>Propiedades de los materiales PBR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1" i="0" lang="es-CO" sz="2000" u="none" cap="none" strike="noStrike">
                <a:solidFill>
                  <a:schemeClr val="lt1"/>
                </a:solidFill>
                <a:highlight>
                  <a:srgbClr val="808080"/>
                </a:highlight>
                <a:latin typeface="Consolas"/>
                <a:ea typeface="Consolas"/>
                <a:cs typeface="Consolas"/>
                <a:sym typeface="Consolas"/>
              </a:rPr>
              <a:t>Diffuse/albedo map o color: </a:t>
            </a:r>
            <a:r>
              <a:rPr b="0" i="0" lang="es-CO" sz="2000" u="none" cap="none" strike="noStrike">
                <a:solidFill>
                  <a:schemeClr val="lt1"/>
                </a:solidFill>
                <a:latin typeface="Consolas"/>
                <a:ea typeface="Consolas"/>
                <a:cs typeface="Consolas"/>
                <a:sym typeface="Consolas"/>
              </a:rPr>
              <a:t>Define el color de la superficie sin zonas iluminadas ni sombreadas.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181" name="Google Shape;181;g1dfacd372bf_1_128"/>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descr="Imagen que contiene edificio, exterior, plato, decorado&#10;&#10;Descripción generada automáticamente" id="182" name="Google Shape;182;g1dfacd372bf_1_128"/>
          <p:cNvPicPr preferRelativeResize="0"/>
          <p:nvPr/>
        </p:nvPicPr>
        <p:blipFill rotWithShape="1">
          <a:blip r:embed="rId4">
            <a:alphaModFix/>
          </a:blip>
          <a:srcRect b="0" l="0" r="0" t="0"/>
          <a:stretch/>
        </p:blipFill>
        <p:spPr>
          <a:xfrm>
            <a:off x="4484281" y="2760047"/>
            <a:ext cx="3223437" cy="32234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86" name="Shape 186"/>
        <p:cNvGrpSpPr/>
        <p:nvPr/>
      </p:nvGrpSpPr>
      <p:grpSpPr>
        <a:xfrm>
          <a:off x="0" y="0"/>
          <a:ext cx="0" cy="0"/>
          <a:chOff x="0" y="0"/>
          <a:chExt cx="0" cy="0"/>
        </a:xfrm>
      </p:grpSpPr>
      <p:sp>
        <p:nvSpPr>
          <p:cNvPr id="187" name="Google Shape;187;g1dfacd372bf_1_138"/>
          <p:cNvSpPr txBox="1"/>
          <p:nvPr/>
        </p:nvSpPr>
        <p:spPr>
          <a:xfrm>
            <a:off x="833250" y="648932"/>
            <a:ext cx="10525500" cy="4524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chemeClr val="lt1"/>
                </a:solidFill>
                <a:latin typeface="Consolas"/>
                <a:ea typeface="Consolas"/>
                <a:cs typeface="Consolas"/>
                <a:sym typeface="Consolas"/>
              </a:rPr>
              <a:t>Propiedades de los materiales PBR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Consolas"/>
                <a:ea typeface="Consolas"/>
                <a:cs typeface="Consolas"/>
                <a:sym typeface="Consolas"/>
              </a:rPr>
              <a:t>Roughness y glossiness map: </a:t>
            </a:r>
            <a:r>
              <a:rPr b="0" i="0" lang="es-CO" sz="2000" u="none" cap="none" strike="noStrike">
                <a:solidFill>
                  <a:schemeClr val="lt1"/>
                </a:solidFill>
                <a:latin typeface="Consolas"/>
                <a:ea typeface="Consolas"/>
                <a:cs typeface="Consolas"/>
                <a:sym typeface="Consolas"/>
              </a:rPr>
              <a:t>determinan cuánto se dispersa la luz reflejada debido al relieve microscópico superficial, por ejemplo, las superficies lisas aparecerán relucientes y reflejarán imágenes nítidas, como un espejo. Ambos mapas aportan la misma información y se pueden usar indistintamente, pero sus valores están invertidos: un cristal tendrá un valor de roughness cercano a cero (imagen negra) o un glossiness a uno (imagen blanca).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188" name="Google Shape;188;g1dfacd372bf_1_138"/>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descr="Foto en blanco y negro de un arma&#10;&#10;Descripción generada automáticamente con confianza media" id="189" name="Google Shape;189;g1dfacd372bf_1_138"/>
          <p:cNvPicPr preferRelativeResize="0"/>
          <p:nvPr/>
        </p:nvPicPr>
        <p:blipFill rotWithShape="1">
          <a:blip r:embed="rId4">
            <a:alphaModFix/>
          </a:blip>
          <a:srcRect b="0" l="0" r="0" t="0"/>
          <a:stretch/>
        </p:blipFill>
        <p:spPr>
          <a:xfrm>
            <a:off x="4760042" y="3652583"/>
            <a:ext cx="2671916" cy="26719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93" name="Shape 193"/>
        <p:cNvGrpSpPr/>
        <p:nvPr/>
      </p:nvGrpSpPr>
      <p:grpSpPr>
        <a:xfrm>
          <a:off x="0" y="0"/>
          <a:ext cx="0" cy="0"/>
          <a:chOff x="0" y="0"/>
          <a:chExt cx="0" cy="0"/>
        </a:xfrm>
      </p:grpSpPr>
      <p:sp>
        <p:nvSpPr>
          <p:cNvPr id="194" name="Google Shape;194;g1dfacd372bf_1_144"/>
          <p:cNvSpPr txBox="1"/>
          <p:nvPr/>
        </p:nvSpPr>
        <p:spPr>
          <a:xfrm>
            <a:off x="833250" y="648932"/>
            <a:ext cx="10525500" cy="26160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chemeClr val="lt1"/>
                </a:solidFill>
                <a:latin typeface="Consolas"/>
                <a:ea typeface="Consolas"/>
                <a:cs typeface="Consolas"/>
                <a:sym typeface="Consolas"/>
              </a:rPr>
              <a:t>Propiedades de los materiales PBR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chemeClr val="lt1"/>
                </a:solidFill>
                <a:highlight>
                  <a:srgbClr val="808080"/>
                </a:highlight>
                <a:latin typeface="Consolas"/>
                <a:ea typeface="Consolas"/>
                <a:cs typeface="Consolas"/>
                <a:sym typeface="Consolas"/>
              </a:rPr>
              <a:t>Normal map: </a:t>
            </a:r>
            <a:r>
              <a:rPr b="0" i="0" lang="es-CO" sz="2000" u="none" cap="none" strike="noStrike">
                <a:solidFill>
                  <a:schemeClr val="lt1"/>
                </a:solidFill>
                <a:latin typeface="Consolas"/>
                <a:ea typeface="Consolas"/>
                <a:cs typeface="Consolas"/>
                <a:sym typeface="Consolas"/>
              </a:rPr>
              <a:t>falsean el ángulo de rebote de la luz para simular relieves y recovecos, dando sensación de profundidad en geometrías planas.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195" name="Google Shape;195;g1dfacd372bf_1_144"/>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descr="Imagen de la pantalla de un video juego&#10;&#10;Descripción generada automáticamente con confianza baja" id="196" name="Google Shape;196;g1dfacd372bf_1_144"/>
          <p:cNvPicPr preferRelativeResize="0"/>
          <p:nvPr/>
        </p:nvPicPr>
        <p:blipFill rotWithShape="1">
          <a:blip r:embed="rId4">
            <a:alphaModFix/>
          </a:blip>
          <a:srcRect b="0" l="0" r="0" t="0"/>
          <a:stretch/>
        </p:blipFill>
        <p:spPr>
          <a:xfrm>
            <a:off x="4628535" y="2684205"/>
            <a:ext cx="2934929" cy="29349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00" name="Shape 200"/>
        <p:cNvGrpSpPr/>
        <p:nvPr/>
      </p:nvGrpSpPr>
      <p:grpSpPr>
        <a:xfrm>
          <a:off x="0" y="0"/>
          <a:ext cx="0" cy="0"/>
          <a:chOff x="0" y="0"/>
          <a:chExt cx="0" cy="0"/>
        </a:xfrm>
      </p:grpSpPr>
      <p:sp>
        <p:nvSpPr>
          <p:cNvPr id="201" name="Google Shape;201;g1dfacd372bf_1_150"/>
          <p:cNvSpPr txBox="1"/>
          <p:nvPr/>
        </p:nvSpPr>
        <p:spPr>
          <a:xfrm>
            <a:off x="833250" y="648932"/>
            <a:ext cx="10525500" cy="38471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Propiedades de los materiales PBR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Consolas"/>
                <a:ea typeface="Consolas"/>
                <a:cs typeface="Consolas"/>
                <a:sym typeface="Consolas"/>
              </a:rPr>
              <a:t>Displacement map: </a:t>
            </a:r>
            <a:r>
              <a:rPr b="0" i="0" lang="es-CO" sz="2000" u="none" cap="none" strike="noStrike">
                <a:solidFill>
                  <a:schemeClr val="lt1"/>
                </a:solidFill>
                <a:latin typeface="Consolas"/>
                <a:ea typeface="Consolas"/>
                <a:cs typeface="Consolas"/>
                <a:sym typeface="Consolas"/>
              </a:rPr>
              <a:t>igual que el mapa normal, proporciona información del relieve. Sin embargo, como su nombre indica, mueve los vértices y modifica la geometría. Este método requiere teselar el objeto, es decir, subdividir cada polígono para adaptarse al detalle de la textura, lo que tiene un coste computacional prohibitivo para su uso en juegos.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02" name="Google Shape;202;g1dfacd372bf_1_150"/>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descr="Imagen que contiene lego, juguete, monitor, calle&#10;&#10;Descripción generada automáticamente" id="203" name="Google Shape;203;g1dfacd372bf_1_150"/>
          <p:cNvPicPr preferRelativeResize="0"/>
          <p:nvPr/>
        </p:nvPicPr>
        <p:blipFill rotWithShape="1">
          <a:blip r:embed="rId4">
            <a:alphaModFix/>
          </a:blip>
          <a:srcRect b="0" l="0" r="0" t="0"/>
          <a:stretch/>
        </p:blipFill>
        <p:spPr>
          <a:xfrm>
            <a:off x="4731774" y="3608439"/>
            <a:ext cx="2728452" cy="27284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89" name="Shape 89"/>
        <p:cNvGrpSpPr/>
        <p:nvPr/>
      </p:nvGrpSpPr>
      <p:grpSpPr>
        <a:xfrm>
          <a:off x="0" y="0"/>
          <a:ext cx="0" cy="0"/>
          <a:chOff x="0" y="0"/>
          <a:chExt cx="0" cy="0"/>
        </a:xfrm>
      </p:grpSpPr>
      <p:sp>
        <p:nvSpPr>
          <p:cNvPr id="90" name="Google Shape;90;g1dfacd372bf_1_48"/>
          <p:cNvSpPr txBox="1"/>
          <p:nvPr/>
        </p:nvSpPr>
        <p:spPr>
          <a:xfrm>
            <a:off x="833250" y="2582634"/>
            <a:ext cx="10525500" cy="16927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s-CO" sz="7200" u="none" cap="none" strike="noStrike">
                <a:solidFill>
                  <a:schemeClr val="lt1"/>
                </a:solidFill>
                <a:latin typeface="Consolas"/>
                <a:ea typeface="Consolas"/>
                <a:cs typeface="Consolas"/>
                <a:sym typeface="Consolas"/>
              </a:rPr>
              <a:t>ANIMACIONES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1" lang="es-CO" sz="3200" u="none" cap="none" strike="noStrike">
                <a:solidFill>
                  <a:schemeClr val="lt1"/>
                </a:solidFill>
                <a:latin typeface="Consolas"/>
                <a:ea typeface="Consolas"/>
                <a:cs typeface="Consolas"/>
                <a:sym typeface="Consolas"/>
              </a:rPr>
              <a:t>(Concepto desde Three.js)</a:t>
            </a:r>
            <a:endParaRPr b="0" i="1" sz="3200" u="none" cap="none" strike="noStrike">
              <a:solidFill>
                <a:schemeClr val="lt1"/>
              </a:solidFill>
              <a:latin typeface="Consolas"/>
              <a:ea typeface="Consolas"/>
              <a:cs typeface="Consolas"/>
              <a:sym typeface="Consolas"/>
            </a:endParaRPr>
          </a:p>
        </p:txBody>
      </p:sp>
      <p:pic>
        <p:nvPicPr>
          <p:cNvPr id="91" name="Google Shape;91;g1dfacd372bf_1_48"/>
          <p:cNvPicPr preferRelativeResize="0"/>
          <p:nvPr/>
        </p:nvPicPr>
        <p:blipFill rotWithShape="1">
          <a:blip r:embed="rId3">
            <a:alphaModFix/>
          </a:blip>
          <a:srcRect b="0" l="0" r="0" t="0"/>
          <a:stretch/>
        </p:blipFill>
        <p:spPr>
          <a:xfrm>
            <a:off x="8940875" y="7"/>
            <a:ext cx="3251130" cy="32511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07" name="Shape 207"/>
        <p:cNvGrpSpPr/>
        <p:nvPr/>
      </p:nvGrpSpPr>
      <p:grpSpPr>
        <a:xfrm>
          <a:off x="0" y="0"/>
          <a:ext cx="0" cy="0"/>
          <a:chOff x="0" y="0"/>
          <a:chExt cx="0" cy="0"/>
        </a:xfrm>
      </p:grpSpPr>
      <p:sp>
        <p:nvSpPr>
          <p:cNvPr id="208" name="Google Shape;208;g1dfacd372bf_1_158"/>
          <p:cNvSpPr txBox="1"/>
          <p:nvPr/>
        </p:nvSpPr>
        <p:spPr>
          <a:xfrm>
            <a:off x="833250" y="648932"/>
            <a:ext cx="10525500" cy="36009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Consolas"/>
                <a:ea typeface="Consolas"/>
                <a:cs typeface="Consolas"/>
                <a:sym typeface="Consolas"/>
              </a:rPr>
              <a:t>Propiedades de los materiales PBR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Consolas"/>
                <a:ea typeface="Consolas"/>
                <a:cs typeface="Consolas"/>
                <a:sym typeface="Consolas"/>
              </a:rPr>
              <a:t>Ambient occlusion map: </a:t>
            </a:r>
            <a:r>
              <a:rPr b="0" i="0" lang="es-CO" sz="2000" u="none" cap="none" strike="noStrike">
                <a:solidFill>
                  <a:schemeClr val="lt1"/>
                </a:solidFill>
                <a:latin typeface="Consolas"/>
                <a:ea typeface="Consolas"/>
                <a:cs typeface="Consolas"/>
                <a:sym typeface="Consolas"/>
              </a:rPr>
              <a:t>identifica las áreas menos expuestas a la luz y las oscurece para un mayor realismo. En general, se integra su información en el mapa de color.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09" name="Google Shape;209;g1dfacd372bf_1_158"/>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descr="Imagen que contiene colgando, diferente, tienda, llenado&#10;&#10;Descripción generada automáticamente" id="210" name="Google Shape;210;g1dfacd372bf_1_158"/>
          <p:cNvPicPr preferRelativeResize="0"/>
          <p:nvPr/>
        </p:nvPicPr>
        <p:blipFill rotWithShape="1">
          <a:blip r:embed="rId4">
            <a:alphaModFix/>
          </a:blip>
          <a:srcRect b="0" l="0" r="0" t="0"/>
          <a:stretch/>
        </p:blipFill>
        <p:spPr>
          <a:xfrm>
            <a:off x="4712109" y="3044699"/>
            <a:ext cx="2767781" cy="27677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14" name="Shape 214"/>
        <p:cNvGrpSpPr/>
        <p:nvPr/>
      </p:nvGrpSpPr>
      <p:grpSpPr>
        <a:xfrm>
          <a:off x="0" y="0"/>
          <a:ext cx="0" cy="0"/>
          <a:chOff x="0" y="0"/>
          <a:chExt cx="0" cy="0"/>
        </a:xfrm>
      </p:grpSpPr>
      <p:sp>
        <p:nvSpPr>
          <p:cNvPr id="215" name="Google Shape;215;g1dfacd372bf_1_175"/>
          <p:cNvSpPr txBox="1"/>
          <p:nvPr/>
        </p:nvSpPr>
        <p:spPr>
          <a:xfrm>
            <a:off x="833250" y="648932"/>
            <a:ext cx="10525500" cy="341627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chemeClr val="lt1"/>
                </a:solidFill>
                <a:latin typeface="Consolas"/>
                <a:ea typeface="Consolas"/>
                <a:cs typeface="Consolas"/>
                <a:sym typeface="Consolas"/>
              </a:rPr>
              <a:t>Propiedades de los materiales PBR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Arial"/>
                <a:ea typeface="Arial"/>
                <a:cs typeface="Arial"/>
                <a:sym typeface="Arial"/>
              </a:rPr>
              <a:t>Metálicos:</a:t>
            </a:r>
            <a:r>
              <a:rPr b="0" i="0" lang="es-CO" sz="2000" u="none" cap="none" strike="noStrike">
                <a:solidFill>
                  <a:schemeClr val="lt1"/>
                </a:solidFill>
                <a:latin typeface="Arial"/>
                <a:ea typeface="Arial"/>
                <a:cs typeface="Arial"/>
                <a:sym typeface="Arial"/>
              </a:rPr>
              <a:t> absorben y reflejan la luz únicamente en su superficie, mientras que, por el otro, los </a:t>
            </a:r>
            <a:r>
              <a:rPr b="0" i="0" lang="es-CO" sz="2000" u="none" cap="none" strike="noStrike">
                <a:solidFill>
                  <a:schemeClr val="lt1"/>
                </a:solidFill>
                <a:highlight>
                  <a:srgbClr val="808080"/>
                </a:highlight>
                <a:latin typeface="Arial"/>
                <a:ea typeface="Arial"/>
                <a:cs typeface="Arial"/>
                <a:sym typeface="Arial"/>
              </a:rPr>
              <a:t>dieléctricos</a:t>
            </a:r>
            <a:r>
              <a:rPr b="0" i="0" lang="es-CO" sz="2000" u="none" cap="none" strike="noStrike">
                <a:solidFill>
                  <a:schemeClr val="lt1"/>
                </a:solidFill>
                <a:latin typeface="Arial"/>
                <a:ea typeface="Arial"/>
                <a:cs typeface="Arial"/>
                <a:sym typeface="Arial"/>
              </a:rPr>
              <a:t> siempre dejan pasar algo de luz a su interior y la reflejan en determinadas longitudes de onda.</a:t>
            </a:r>
            <a:endParaRPr b="0" i="0" sz="16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16" name="Google Shape;216;g1dfacd372bf_1_175"/>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descr="Código QR&#10;&#10;Descripción generada automáticamente" id="217" name="Google Shape;217;g1dfacd372bf_1_175"/>
          <p:cNvPicPr preferRelativeResize="0"/>
          <p:nvPr/>
        </p:nvPicPr>
        <p:blipFill rotWithShape="1">
          <a:blip r:embed="rId4">
            <a:alphaModFix/>
          </a:blip>
          <a:srcRect b="0" l="0" r="0" t="0"/>
          <a:stretch/>
        </p:blipFill>
        <p:spPr>
          <a:xfrm>
            <a:off x="4617474" y="2868560"/>
            <a:ext cx="2957052" cy="29570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21" name="Shape 221"/>
        <p:cNvGrpSpPr/>
        <p:nvPr/>
      </p:nvGrpSpPr>
      <p:grpSpPr>
        <a:xfrm>
          <a:off x="0" y="0"/>
          <a:ext cx="0" cy="0"/>
          <a:chOff x="0" y="0"/>
          <a:chExt cx="0" cy="0"/>
        </a:xfrm>
      </p:grpSpPr>
      <p:sp>
        <p:nvSpPr>
          <p:cNvPr id="222" name="Google Shape;222;g1dfacd372bf_1_168"/>
          <p:cNvSpPr txBox="1"/>
          <p:nvPr/>
        </p:nvSpPr>
        <p:spPr>
          <a:xfrm>
            <a:off x="833250" y="648932"/>
            <a:ext cx="10525500" cy="6124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Propiedades de los materiales PBR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Consolas"/>
                <a:ea typeface="Consolas"/>
                <a:cs typeface="Consolas"/>
                <a:sym typeface="Consolas"/>
              </a:rPr>
              <a:t>Anisotropic map: </a:t>
            </a:r>
            <a:r>
              <a:rPr b="0" i="0" lang="es-CO" sz="2000" u="none" cap="none" strike="noStrike">
                <a:solidFill>
                  <a:schemeClr val="lt1"/>
                </a:solidFill>
                <a:latin typeface="Consolas"/>
                <a:ea typeface="Consolas"/>
                <a:cs typeface="Consolas"/>
                <a:sym typeface="Consolas"/>
              </a:rPr>
              <a:t>crea reflejos con una direccionalidad marcada, a menudo usados para simular el pelo.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Consolas"/>
                <a:ea typeface="Consolas"/>
                <a:cs typeface="Consolas"/>
                <a:sym typeface="Consolas"/>
              </a:rPr>
              <a:t>Opacity map: </a:t>
            </a:r>
            <a:r>
              <a:rPr b="0" i="0" lang="es-CO" sz="2000" u="none" cap="none" strike="noStrike">
                <a:solidFill>
                  <a:schemeClr val="lt1"/>
                </a:solidFill>
                <a:latin typeface="Consolas"/>
                <a:ea typeface="Consolas"/>
                <a:cs typeface="Consolas"/>
                <a:sym typeface="Consolas"/>
              </a:rPr>
              <a:t>para zonas translúcidas o completamente transparentes.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Consolas"/>
                <a:ea typeface="Consolas"/>
                <a:cs typeface="Consolas"/>
                <a:sym typeface="Consolas"/>
              </a:rPr>
              <a:t>Emissive map: </a:t>
            </a:r>
            <a:r>
              <a:rPr b="0" i="0" lang="es-CO" sz="2000" u="none" cap="none" strike="noStrike">
                <a:solidFill>
                  <a:schemeClr val="lt1"/>
                </a:solidFill>
                <a:latin typeface="Consolas"/>
                <a:ea typeface="Consolas"/>
                <a:cs typeface="Consolas"/>
                <a:sym typeface="Consolas"/>
              </a:rPr>
              <a:t>usado para objetos o zonas que emiten luz propia, como los leds de un dispositivo.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Consolas"/>
                <a:ea typeface="Consolas"/>
                <a:cs typeface="Consolas"/>
                <a:sym typeface="Consolas"/>
              </a:rPr>
              <a:t>Specular map: </a:t>
            </a:r>
            <a:r>
              <a:rPr b="0" i="0" lang="es-CO" sz="2000" u="none" cap="none" strike="noStrike">
                <a:solidFill>
                  <a:schemeClr val="lt1"/>
                </a:solidFill>
                <a:latin typeface="Consolas"/>
                <a:ea typeface="Consolas"/>
                <a:cs typeface="Consolas"/>
                <a:sym typeface="Consolas"/>
              </a:rPr>
              <a:t>define la cantidad de luz proyectada en cada punto del objeto.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23" name="Google Shape;223;g1dfacd372bf_1_168"/>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27" name="Shape 227"/>
        <p:cNvGrpSpPr/>
        <p:nvPr/>
      </p:nvGrpSpPr>
      <p:grpSpPr>
        <a:xfrm>
          <a:off x="0" y="0"/>
          <a:ext cx="0" cy="0"/>
          <a:chOff x="0" y="0"/>
          <a:chExt cx="0" cy="0"/>
        </a:xfrm>
      </p:grpSpPr>
      <p:sp>
        <p:nvSpPr>
          <p:cNvPr id="228" name="Google Shape;228;g1dfacd372bf_1_191"/>
          <p:cNvSpPr txBox="1"/>
          <p:nvPr/>
        </p:nvSpPr>
        <p:spPr>
          <a:xfrm>
            <a:off x="725096" y="2910351"/>
            <a:ext cx="10525500" cy="28622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s-CO" sz="4800" u="none" cap="none" strike="noStrike">
                <a:solidFill>
                  <a:schemeClr val="lt1"/>
                </a:solidFill>
                <a:latin typeface="Consolas"/>
                <a:ea typeface="Consolas"/>
                <a:cs typeface="Consolas"/>
                <a:sym typeface="Consolas"/>
              </a:rPr>
              <a:t>SETUP</a:t>
            </a:r>
            <a:endParaRPr b="1" i="0" sz="48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29" name="Google Shape;229;g1dfacd372bf_1_191"/>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33" name="Shape 233"/>
        <p:cNvGrpSpPr/>
        <p:nvPr/>
      </p:nvGrpSpPr>
      <p:grpSpPr>
        <a:xfrm>
          <a:off x="0" y="0"/>
          <a:ext cx="0" cy="0"/>
          <a:chOff x="0" y="0"/>
          <a:chExt cx="0" cy="0"/>
        </a:xfrm>
      </p:grpSpPr>
      <p:sp>
        <p:nvSpPr>
          <p:cNvPr id="234" name="Google Shape;234;g1dfacd372bf_1_199"/>
          <p:cNvSpPr txBox="1"/>
          <p:nvPr/>
        </p:nvSpPr>
        <p:spPr>
          <a:xfrm>
            <a:off x="833249" y="648932"/>
            <a:ext cx="10525500" cy="52629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Door material PBR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 Descarguemos el material de 3dTextures.me:</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sng" cap="none" strike="noStrike">
                <a:solidFill>
                  <a:schemeClr val="lt1"/>
                </a:solidFill>
                <a:latin typeface="Consolas"/>
                <a:ea typeface="Consolas"/>
                <a:cs typeface="Consolas"/>
                <a:sym typeface="Consolas"/>
                <a:hlinkClick r:id="rId3">
                  <a:extLst>
                    <a:ext uri="{A12FA001-AC4F-418D-AE19-62706E023703}">
                      <ahyp:hlinkClr val="tx"/>
                    </a:ext>
                  </a:extLst>
                </a:hlinkClick>
              </a:rPr>
              <a:t>https://3dtextures.me/2019/04/16/door-wood-001/</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 Guardemos los archivos en la carpeta public/static/textures/door/</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35" name="Google Shape;235;g1dfacd372bf_1_199"/>
          <p:cNvPicPr preferRelativeResize="0"/>
          <p:nvPr/>
        </p:nvPicPr>
        <p:blipFill rotWithShape="1">
          <a:blip r:embed="rId4">
            <a:alphaModFix/>
          </a:blip>
          <a:srcRect b="0" l="0" r="0" t="0"/>
          <a:stretch/>
        </p:blipFill>
        <p:spPr>
          <a:xfrm>
            <a:off x="10898012" y="7"/>
            <a:ext cx="1293993" cy="1297851"/>
          </a:xfrm>
          <a:prstGeom prst="rect">
            <a:avLst/>
          </a:prstGeom>
          <a:noFill/>
          <a:ln>
            <a:noFill/>
          </a:ln>
        </p:spPr>
      </p:pic>
      <p:pic>
        <p:nvPicPr>
          <p:cNvPr id="236" name="Google Shape;236;g1dfacd372bf_1_199"/>
          <p:cNvPicPr preferRelativeResize="0"/>
          <p:nvPr/>
        </p:nvPicPr>
        <p:blipFill rotWithShape="1">
          <a:blip r:embed="rId5">
            <a:alphaModFix/>
          </a:blip>
          <a:srcRect b="0" l="0" r="0" t="0"/>
          <a:stretch/>
        </p:blipFill>
        <p:spPr>
          <a:xfrm>
            <a:off x="4032070" y="3508395"/>
            <a:ext cx="3007827" cy="29065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40" name="Shape 240"/>
        <p:cNvGrpSpPr/>
        <p:nvPr/>
      </p:nvGrpSpPr>
      <p:grpSpPr>
        <a:xfrm>
          <a:off x="0" y="0"/>
          <a:ext cx="0" cy="0"/>
          <a:chOff x="0" y="0"/>
          <a:chExt cx="0" cy="0"/>
        </a:xfrm>
      </p:grpSpPr>
      <p:sp>
        <p:nvSpPr>
          <p:cNvPr id="241" name="Google Shape;241;g1dfacd372bf_1_204"/>
          <p:cNvSpPr txBox="1"/>
          <p:nvPr/>
        </p:nvSpPr>
        <p:spPr>
          <a:xfrm>
            <a:off x="833249" y="648932"/>
            <a:ext cx="10525500" cy="43396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Door material PBR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 Renombrelos</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42" name="Google Shape;242;g1dfacd372bf_1_204"/>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id="243" name="Google Shape;243;g1dfacd372bf_1_204"/>
          <p:cNvPicPr preferRelativeResize="0"/>
          <p:nvPr/>
        </p:nvPicPr>
        <p:blipFill rotWithShape="1">
          <a:blip r:embed="rId4">
            <a:alphaModFix/>
          </a:blip>
          <a:srcRect b="0" l="0" r="0" t="0"/>
          <a:stretch/>
        </p:blipFill>
        <p:spPr>
          <a:xfrm>
            <a:off x="833249" y="2284617"/>
            <a:ext cx="3419475" cy="2505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47" name="Shape 247"/>
        <p:cNvGrpSpPr/>
        <p:nvPr/>
      </p:nvGrpSpPr>
      <p:grpSpPr>
        <a:xfrm>
          <a:off x="0" y="0"/>
          <a:ext cx="0" cy="0"/>
          <a:chOff x="0" y="0"/>
          <a:chExt cx="0" cy="0"/>
        </a:xfrm>
      </p:grpSpPr>
      <p:sp>
        <p:nvSpPr>
          <p:cNvPr id="248" name="Google Shape;248;g1dfacd372bf_1_183"/>
          <p:cNvSpPr txBox="1"/>
          <p:nvPr/>
        </p:nvSpPr>
        <p:spPr>
          <a:xfrm>
            <a:off x="833250" y="648932"/>
            <a:ext cx="10525500" cy="58169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useTexture()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rPr b="0" i="0" lang="es-CO" sz="2000" u="sng" cap="none" strike="noStrike">
                <a:solidFill>
                  <a:schemeClr val="lt1"/>
                </a:solidFill>
                <a:latin typeface="Consolas"/>
                <a:ea typeface="Consolas"/>
                <a:cs typeface="Consolas"/>
                <a:sym typeface="Consolas"/>
                <a:hlinkClick r:id="rId3">
                  <a:extLst>
                    <a:ext uri="{A12FA001-AC4F-418D-AE19-62706E023703}">
                      <ahyp:hlinkClr val="tx"/>
                    </a:ext>
                  </a:extLst>
                </a:hlinkClick>
              </a:rPr>
              <a:t>https://github.com/pmndrs/drei#usetexture</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Importamos useTexture</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800"/>
              <a:buFont typeface="Arial"/>
              <a:buNone/>
            </a:pPr>
            <a:r>
              <a:rPr b="0" i="0" lang="es-CO" sz="2800" u="none" cap="none" strike="noStrike">
                <a:solidFill>
                  <a:srgbClr val="C586C0"/>
                </a:solidFill>
                <a:latin typeface="Consolas"/>
                <a:ea typeface="Consolas"/>
                <a:cs typeface="Consolas"/>
                <a:sym typeface="Consolas"/>
              </a:rPr>
              <a:t>import</a:t>
            </a:r>
            <a:r>
              <a:rPr b="0" i="0" lang="es-CO" sz="2800" u="none" cap="none" strike="noStrike">
                <a:solidFill>
                  <a:srgbClr val="D4D4D4"/>
                </a:solidFill>
                <a:latin typeface="Consolas"/>
                <a:ea typeface="Consolas"/>
                <a:cs typeface="Consolas"/>
                <a:sym typeface="Consolas"/>
              </a:rPr>
              <a:t> { </a:t>
            </a:r>
            <a:r>
              <a:rPr b="0" i="0" lang="es-CO" sz="2800" u="none" cap="none" strike="noStrike">
                <a:solidFill>
                  <a:srgbClr val="9CDCFE"/>
                </a:solidFill>
                <a:latin typeface="Consolas"/>
                <a:ea typeface="Consolas"/>
                <a:cs typeface="Consolas"/>
                <a:sym typeface="Consolas"/>
              </a:rPr>
              <a:t>useTexture</a:t>
            </a:r>
            <a:r>
              <a:rPr b="0" i="0" lang="es-CO" sz="2800" u="none" cap="none" strike="noStrike">
                <a:solidFill>
                  <a:srgbClr val="D4D4D4"/>
                </a:solidFill>
                <a:latin typeface="Consolas"/>
                <a:ea typeface="Consolas"/>
                <a:cs typeface="Consolas"/>
                <a:sym typeface="Consolas"/>
              </a:rPr>
              <a:t> } </a:t>
            </a:r>
            <a:r>
              <a:rPr b="0" i="0" lang="es-CO" sz="2800" u="none" cap="none" strike="noStrike">
                <a:solidFill>
                  <a:srgbClr val="C586C0"/>
                </a:solidFill>
                <a:latin typeface="Consolas"/>
                <a:ea typeface="Consolas"/>
                <a:cs typeface="Consolas"/>
                <a:sym typeface="Consolas"/>
              </a:rPr>
              <a:t>from</a:t>
            </a:r>
            <a:r>
              <a:rPr b="0" i="0" lang="es-CO" sz="2800" u="none" cap="none" strike="noStrike">
                <a:solidFill>
                  <a:srgbClr val="D4D4D4"/>
                </a:solidFill>
                <a:latin typeface="Consolas"/>
                <a:ea typeface="Consolas"/>
                <a:cs typeface="Consolas"/>
                <a:sym typeface="Consolas"/>
              </a:rPr>
              <a:t> </a:t>
            </a:r>
            <a:r>
              <a:rPr b="0" i="0" lang="es-CO" sz="2800" u="none" cap="none" strike="noStrike">
                <a:solidFill>
                  <a:srgbClr val="CE9178"/>
                </a:solidFill>
                <a:latin typeface="Consolas"/>
                <a:ea typeface="Consolas"/>
                <a:cs typeface="Consolas"/>
                <a:sym typeface="Consolas"/>
              </a:rPr>
              <a:t>"@react-three/drei"</a:t>
            </a:r>
            <a:r>
              <a:rPr b="0" i="0" lang="es-CO" sz="28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Creamos el PATH de la carpeta raíz donde se encuentran las texturas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s-CO" sz="2800" u="none" cap="none" strike="noStrike">
                <a:solidFill>
                  <a:srgbClr val="569CD6"/>
                </a:solidFill>
                <a:latin typeface="Consolas"/>
                <a:ea typeface="Consolas"/>
                <a:cs typeface="Consolas"/>
                <a:sym typeface="Consolas"/>
              </a:rPr>
              <a:t>const</a:t>
            </a:r>
            <a:r>
              <a:rPr b="0" i="0" lang="es-CO" sz="2800" u="none" cap="none" strike="noStrike">
                <a:solidFill>
                  <a:srgbClr val="D4D4D4"/>
                </a:solidFill>
                <a:latin typeface="Consolas"/>
                <a:ea typeface="Consolas"/>
                <a:cs typeface="Consolas"/>
                <a:sym typeface="Consolas"/>
              </a:rPr>
              <a:t> </a:t>
            </a:r>
            <a:r>
              <a:rPr b="0" i="0" lang="es-CO" sz="2800" u="none" cap="none" strike="noStrike">
                <a:solidFill>
                  <a:srgbClr val="4FC1FF"/>
                </a:solidFill>
                <a:latin typeface="Consolas"/>
                <a:ea typeface="Consolas"/>
                <a:cs typeface="Consolas"/>
                <a:sym typeface="Consolas"/>
              </a:rPr>
              <a:t>PATH</a:t>
            </a:r>
            <a:r>
              <a:rPr b="0" i="0" lang="es-CO" sz="2800" u="none" cap="none" strike="noStrike">
                <a:solidFill>
                  <a:srgbClr val="D4D4D4"/>
                </a:solidFill>
                <a:latin typeface="Consolas"/>
                <a:ea typeface="Consolas"/>
                <a:cs typeface="Consolas"/>
                <a:sym typeface="Consolas"/>
              </a:rPr>
              <a:t> = </a:t>
            </a:r>
            <a:r>
              <a:rPr b="0" i="0" lang="es-CO" sz="2800" u="none" cap="none" strike="noStrike">
                <a:solidFill>
                  <a:srgbClr val="CE9178"/>
                </a:solidFill>
                <a:latin typeface="Consolas"/>
                <a:ea typeface="Consolas"/>
                <a:cs typeface="Consolas"/>
                <a:sym typeface="Consolas"/>
              </a:rPr>
              <a:t>"/static/textures/door/"</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49" name="Google Shape;249;g1dfacd372bf_1_183"/>
          <p:cNvPicPr preferRelativeResize="0"/>
          <p:nvPr/>
        </p:nvPicPr>
        <p:blipFill rotWithShape="1">
          <a:blip r:embed="rId4">
            <a:alphaModFix/>
          </a:blip>
          <a:srcRect b="0" l="0" r="0" t="0"/>
          <a:stretch/>
        </p:blipFill>
        <p:spPr>
          <a:xfrm>
            <a:off x="10898012" y="7"/>
            <a:ext cx="1293993" cy="1297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53" name="Shape 253"/>
        <p:cNvGrpSpPr/>
        <p:nvPr/>
      </p:nvGrpSpPr>
      <p:grpSpPr>
        <a:xfrm>
          <a:off x="0" y="0"/>
          <a:ext cx="0" cy="0"/>
          <a:chOff x="0" y="0"/>
          <a:chExt cx="0" cy="0"/>
        </a:xfrm>
      </p:grpSpPr>
      <p:sp>
        <p:nvSpPr>
          <p:cNvPr id="254" name="Google Shape;254;g1dfacd372bf_1_210"/>
          <p:cNvSpPr txBox="1"/>
          <p:nvPr/>
        </p:nvSpPr>
        <p:spPr>
          <a:xfrm>
            <a:off x="833250" y="648932"/>
            <a:ext cx="10525500" cy="58784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useTexture()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Creamos el hook de useTexture y insertamos el albedo/color que seria el atributo map</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800"/>
              <a:buFont typeface="Arial"/>
              <a:buNone/>
            </a:pPr>
            <a:r>
              <a:rPr b="0" i="0" lang="es-CO" sz="2800" u="none" cap="none" strike="noStrike">
                <a:solidFill>
                  <a:srgbClr val="569CD6"/>
                </a:solidFill>
                <a:latin typeface="Consolas"/>
                <a:ea typeface="Consolas"/>
                <a:cs typeface="Consolas"/>
                <a:sym typeface="Consolas"/>
              </a:rPr>
              <a:t>const</a:t>
            </a:r>
            <a:r>
              <a:rPr b="0" i="0" lang="es-CO" sz="2800" u="none" cap="none" strike="noStrike">
                <a:solidFill>
                  <a:srgbClr val="D4D4D4"/>
                </a:solidFill>
                <a:latin typeface="Consolas"/>
                <a:ea typeface="Consolas"/>
                <a:cs typeface="Consolas"/>
                <a:sym typeface="Consolas"/>
              </a:rPr>
              <a:t> </a:t>
            </a:r>
            <a:r>
              <a:rPr b="0" i="0" lang="es-CO" sz="2800" u="none" cap="none" strike="noStrike">
                <a:solidFill>
                  <a:srgbClr val="4FC1FF"/>
                </a:solidFill>
                <a:latin typeface="Consolas"/>
                <a:ea typeface="Consolas"/>
                <a:cs typeface="Consolas"/>
                <a:sym typeface="Consolas"/>
              </a:rPr>
              <a:t>props</a:t>
            </a:r>
            <a:r>
              <a:rPr b="0" i="0" lang="es-CO" sz="2800" u="none" cap="none" strike="noStrike">
                <a:solidFill>
                  <a:srgbClr val="D4D4D4"/>
                </a:solidFill>
                <a:latin typeface="Consolas"/>
                <a:ea typeface="Consolas"/>
                <a:cs typeface="Consolas"/>
                <a:sym typeface="Consolas"/>
              </a:rPr>
              <a:t> = </a:t>
            </a:r>
            <a:r>
              <a:rPr b="0" i="0" lang="es-CO" sz="2800" u="none" cap="none" strike="noStrike">
                <a:solidFill>
                  <a:srgbClr val="DCDCAA"/>
                </a:solidFill>
                <a:latin typeface="Consolas"/>
                <a:ea typeface="Consolas"/>
                <a:cs typeface="Consolas"/>
                <a:sym typeface="Consolas"/>
              </a:rPr>
              <a:t>useTexture</a:t>
            </a:r>
            <a:r>
              <a:rPr b="0" i="0" lang="es-CO" sz="28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s-CO" sz="2800" u="none" cap="none" strike="noStrike">
                <a:solidFill>
                  <a:srgbClr val="D4D4D4"/>
                </a:solidFill>
                <a:latin typeface="Consolas"/>
                <a:ea typeface="Consolas"/>
                <a:cs typeface="Consolas"/>
                <a:sym typeface="Consolas"/>
              </a:rPr>
              <a:t>    </a:t>
            </a:r>
            <a:r>
              <a:rPr b="0" i="0" lang="es-CO" sz="2800" u="none" cap="none" strike="noStrike">
                <a:solidFill>
                  <a:srgbClr val="9CDCFE"/>
                </a:solidFill>
                <a:latin typeface="Consolas"/>
                <a:ea typeface="Consolas"/>
                <a:cs typeface="Consolas"/>
                <a:sym typeface="Consolas"/>
              </a:rPr>
              <a:t>map:</a:t>
            </a:r>
            <a:r>
              <a:rPr b="0" i="0" lang="es-CO" sz="2800" u="none" cap="none" strike="noStrike">
                <a:solidFill>
                  <a:srgbClr val="D4D4D4"/>
                </a:solidFill>
                <a:latin typeface="Consolas"/>
                <a:ea typeface="Consolas"/>
                <a:cs typeface="Consolas"/>
                <a:sym typeface="Consolas"/>
              </a:rPr>
              <a:t> </a:t>
            </a:r>
            <a:r>
              <a:rPr b="0" i="0" lang="es-CO" sz="2800" u="none" cap="none" strike="noStrike">
                <a:solidFill>
                  <a:srgbClr val="4FC1FF"/>
                </a:solidFill>
                <a:latin typeface="Consolas"/>
                <a:ea typeface="Consolas"/>
                <a:cs typeface="Consolas"/>
                <a:sym typeface="Consolas"/>
              </a:rPr>
              <a:t>PATH</a:t>
            </a:r>
            <a:r>
              <a:rPr b="0" i="0" lang="es-CO" sz="2800" u="none" cap="none" strike="noStrike">
                <a:solidFill>
                  <a:srgbClr val="D4D4D4"/>
                </a:solidFill>
                <a:latin typeface="Consolas"/>
                <a:ea typeface="Consolas"/>
                <a:cs typeface="Consolas"/>
                <a:sym typeface="Consolas"/>
              </a:rPr>
              <a:t> + </a:t>
            </a:r>
            <a:r>
              <a:rPr b="0" i="0" lang="es-CO" sz="2800" u="none" cap="none" strike="noStrike">
                <a:solidFill>
                  <a:srgbClr val="CE9178"/>
                </a:solidFill>
                <a:latin typeface="Consolas"/>
                <a:ea typeface="Consolas"/>
                <a:cs typeface="Consolas"/>
                <a:sym typeface="Consolas"/>
              </a:rPr>
              <a:t>'color.jpg'</a:t>
            </a:r>
            <a:r>
              <a:rPr b="0" i="0" lang="es-CO" sz="28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s-CO" sz="28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55" name="Google Shape;255;g1dfacd372bf_1_210"/>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59" name="Shape 259"/>
        <p:cNvGrpSpPr/>
        <p:nvPr/>
      </p:nvGrpSpPr>
      <p:grpSpPr>
        <a:xfrm>
          <a:off x="0" y="0"/>
          <a:ext cx="0" cy="0"/>
          <a:chOff x="0" y="0"/>
          <a:chExt cx="0" cy="0"/>
        </a:xfrm>
      </p:grpSpPr>
      <p:sp>
        <p:nvSpPr>
          <p:cNvPr id="260" name="Google Shape;260;g1dfacd372bf_1_224"/>
          <p:cNvSpPr txBox="1"/>
          <p:nvPr/>
        </p:nvSpPr>
        <p:spPr>
          <a:xfrm>
            <a:off x="833250" y="648932"/>
            <a:ext cx="10525500" cy="61862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useTexture()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Pasemos el array de props al meshStandarMaterial … significa que se esparza el contenido.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rgbClr val="808080"/>
                </a:solidFill>
                <a:latin typeface="Consolas"/>
                <a:ea typeface="Consolas"/>
                <a:cs typeface="Consolas"/>
                <a:sym typeface="Consolas"/>
              </a:rPr>
              <a:t>&lt;</a:t>
            </a:r>
            <a:r>
              <a:rPr b="0" i="0" lang="es-CO" sz="3600" u="none" cap="none" strike="noStrike">
                <a:solidFill>
                  <a:srgbClr val="4EC9B0"/>
                </a:solidFill>
                <a:latin typeface="Consolas"/>
                <a:ea typeface="Consolas"/>
                <a:cs typeface="Consolas"/>
                <a:sym typeface="Consolas"/>
              </a:rPr>
              <a:t>meshStandardMaterial</a:t>
            </a:r>
            <a:r>
              <a:rPr b="0" i="0" lang="es-CO" sz="3600" u="none" cap="none" strike="noStrike">
                <a:solidFill>
                  <a:srgbClr val="D4D4D4"/>
                </a:solidFill>
                <a:latin typeface="Consolas"/>
                <a:ea typeface="Consolas"/>
                <a:cs typeface="Consolas"/>
                <a:sym typeface="Consolas"/>
              </a:rPr>
              <a:t> </a:t>
            </a:r>
            <a:r>
              <a:rPr b="0" i="0" lang="es-CO" sz="3600" u="none" cap="none" strike="noStrike">
                <a:solidFill>
                  <a:srgbClr val="569CD6"/>
                </a:solidFill>
                <a:latin typeface="Consolas"/>
                <a:ea typeface="Consolas"/>
                <a:cs typeface="Consolas"/>
                <a:sym typeface="Consolas"/>
              </a:rPr>
              <a:t>{</a:t>
            </a:r>
            <a:r>
              <a:rPr b="0" i="0" lang="es-CO" sz="3600" u="none" cap="none" strike="noStrike">
                <a:solidFill>
                  <a:srgbClr val="D4D4D4"/>
                </a:solidFill>
                <a:latin typeface="Consolas"/>
                <a:ea typeface="Consolas"/>
                <a:cs typeface="Consolas"/>
                <a:sym typeface="Consolas"/>
              </a:rPr>
              <a:t>...</a:t>
            </a:r>
            <a:r>
              <a:rPr b="0" i="0" lang="es-CO" sz="3600" u="none" cap="none" strike="noStrike">
                <a:solidFill>
                  <a:srgbClr val="9CDCFE"/>
                </a:solidFill>
                <a:latin typeface="Consolas"/>
                <a:ea typeface="Consolas"/>
                <a:cs typeface="Consolas"/>
                <a:sym typeface="Consolas"/>
              </a:rPr>
              <a:t>props</a:t>
            </a:r>
            <a:r>
              <a:rPr b="0" i="0" lang="es-CO" sz="3600" u="none" cap="none" strike="noStrike">
                <a:solidFill>
                  <a:srgbClr val="569CD6"/>
                </a:solidFill>
                <a:latin typeface="Consolas"/>
                <a:ea typeface="Consolas"/>
                <a:cs typeface="Consolas"/>
                <a:sym typeface="Consolas"/>
              </a:rPr>
              <a:t>}</a:t>
            </a:r>
            <a:r>
              <a:rPr b="0" i="0" lang="es-CO" sz="3600" u="none" cap="none" strike="noStrike">
                <a:solidFill>
                  <a:srgbClr val="D4D4D4"/>
                </a:solidFill>
                <a:latin typeface="Consolas"/>
                <a:ea typeface="Consolas"/>
                <a:cs typeface="Consolas"/>
                <a:sym typeface="Consolas"/>
              </a:rPr>
              <a:t> </a:t>
            </a:r>
            <a:r>
              <a:rPr b="0" i="0" lang="es-CO" sz="3600" u="none" cap="none" strike="noStrike">
                <a:solidFill>
                  <a:srgbClr val="9CDCFE"/>
                </a:solidFill>
                <a:latin typeface="Consolas"/>
                <a:ea typeface="Consolas"/>
                <a:cs typeface="Consolas"/>
                <a:sym typeface="Consolas"/>
              </a:rPr>
              <a:t>side</a:t>
            </a:r>
            <a:r>
              <a:rPr b="0" i="0" lang="es-CO" sz="3600" u="none" cap="none" strike="noStrike">
                <a:solidFill>
                  <a:srgbClr val="D4D4D4"/>
                </a:solidFill>
                <a:latin typeface="Consolas"/>
                <a:ea typeface="Consolas"/>
                <a:cs typeface="Consolas"/>
                <a:sym typeface="Consolas"/>
              </a:rPr>
              <a:t>=</a:t>
            </a:r>
            <a:r>
              <a:rPr b="0" i="0" lang="es-CO" sz="3600" u="none" cap="none" strike="noStrike">
                <a:solidFill>
                  <a:srgbClr val="569CD6"/>
                </a:solidFill>
                <a:latin typeface="Consolas"/>
                <a:ea typeface="Consolas"/>
                <a:cs typeface="Consolas"/>
                <a:sym typeface="Consolas"/>
              </a:rPr>
              <a:t>{</a:t>
            </a:r>
            <a:r>
              <a:rPr b="0" i="0" lang="es-CO" sz="3600" u="none" cap="none" strike="noStrike">
                <a:solidFill>
                  <a:srgbClr val="4FC1FF"/>
                </a:solidFill>
                <a:latin typeface="Consolas"/>
                <a:ea typeface="Consolas"/>
                <a:cs typeface="Consolas"/>
                <a:sym typeface="Consolas"/>
              </a:rPr>
              <a:t>DoubleSide</a:t>
            </a:r>
            <a:r>
              <a:rPr b="0" i="0" lang="es-CO" sz="3600" u="none" cap="none" strike="noStrike">
                <a:solidFill>
                  <a:srgbClr val="569CD6"/>
                </a:solidFill>
                <a:latin typeface="Consolas"/>
                <a:ea typeface="Consolas"/>
                <a:cs typeface="Consolas"/>
                <a:sym typeface="Consolas"/>
              </a:rPr>
              <a:t>}</a:t>
            </a:r>
            <a:r>
              <a:rPr b="0" i="0" lang="es-CO" sz="3600" u="none" cap="none" strike="noStrike">
                <a:solidFill>
                  <a:srgbClr val="D4D4D4"/>
                </a:solidFill>
                <a:latin typeface="Consolas"/>
                <a:ea typeface="Consolas"/>
                <a:cs typeface="Consolas"/>
                <a:sym typeface="Consolas"/>
              </a:rPr>
              <a:t> </a:t>
            </a:r>
            <a:r>
              <a:rPr b="0" i="0" lang="es-CO" sz="3600" u="none" cap="none" strike="noStrike">
                <a:solidFill>
                  <a:srgbClr val="808080"/>
                </a:solidFill>
                <a:latin typeface="Consolas"/>
                <a:ea typeface="Consolas"/>
                <a:cs typeface="Consolas"/>
                <a:sym typeface="Consolas"/>
              </a:rPr>
              <a:t>/&gt;</a:t>
            </a:r>
            <a:endParaRPr b="0" i="0" sz="3600" u="none" cap="none" strike="noStrike">
              <a:solidFill>
                <a:srgbClr val="D4D4D4"/>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61" name="Google Shape;261;g1dfacd372bf_1_224"/>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65" name="Shape 265"/>
        <p:cNvGrpSpPr/>
        <p:nvPr/>
      </p:nvGrpSpPr>
      <p:grpSpPr>
        <a:xfrm>
          <a:off x="0" y="0"/>
          <a:ext cx="0" cy="0"/>
          <a:chOff x="0" y="0"/>
          <a:chExt cx="0" cy="0"/>
        </a:xfrm>
      </p:grpSpPr>
      <p:sp>
        <p:nvSpPr>
          <p:cNvPr id="266" name="Google Shape;266;g1dfacd372bf_1_231"/>
          <p:cNvSpPr txBox="1"/>
          <p:nvPr/>
        </p:nvSpPr>
        <p:spPr>
          <a:xfrm>
            <a:off x="833250" y="648932"/>
            <a:ext cx="10525500" cy="60631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useTexture()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Insertemos las siguientes propiedades: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const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props</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DCDCAA"/>
                </a:solidFill>
                <a:latin typeface="Consolas"/>
                <a:ea typeface="Consolas"/>
                <a:cs typeface="Consolas"/>
                <a:sym typeface="Consolas"/>
              </a:rPr>
              <a:t>useTexture</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map:</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PATH</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CE9178"/>
                </a:solidFill>
                <a:latin typeface="Consolas"/>
                <a:ea typeface="Consolas"/>
                <a:cs typeface="Consolas"/>
                <a:sym typeface="Consolas"/>
              </a:rPr>
              <a:t>'color.jpg'</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displacementMap:</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PATH</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CE9178"/>
                </a:solidFill>
                <a:latin typeface="Consolas"/>
                <a:ea typeface="Consolas"/>
                <a:cs typeface="Consolas"/>
                <a:sym typeface="Consolas"/>
              </a:rPr>
              <a:t>'height.png'</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normalMap:</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PATH</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CE9178"/>
                </a:solidFill>
                <a:latin typeface="Consolas"/>
                <a:ea typeface="Consolas"/>
                <a:cs typeface="Consolas"/>
                <a:sym typeface="Consolas"/>
              </a:rPr>
              <a:t>'normal.jpg'</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roughnessMap:</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PATH</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CE9178"/>
                </a:solidFill>
                <a:latin typeface="Consolas"/>
                <a:ea typeface="Consolas"/>
                <a:cs typeface="Consolas"/>
                <a:sym typeface="Consolas"/>
              </a:rPr>
              <a:t>'roughness.jpg'</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aoMap:</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PATH</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CE9178"/>
                </a:solidFill>
                <a:latin typeface="Consolas"/>
                <a:ea typeface="Consolas"/>
                <a:cs typeface="Consolas"/>
                <a:sym typeface="Consolas"/>
              </a:rPr>
              <a:t>'ao.jpg'</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metalnessMap:</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PATH</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CE9178"/>
                </a:solidFill>
                <a:latin typeface="Consolas"/>
                <a:ea typeface="Consolas"/>
                <a:cs typeface="Consolas"/>
                <a:sym typeface="Consolas"/>
              </a:rPr>
              <a:t>'metallic.jpg'</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67" name="Google Shape;267;g1dfacd372bf_1_231"/>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95" name="Shape 95"/>
        <p:cNvGrpSpPr/>
        <p:nvPr/>
      </p:nvGrpSpPr>
      <p:grpSpPr>
        <a:xfrm>
          <a:off x="0" y="0"/>
          <a:ext cx="0" cy="0"/>
          <a:chOff x="0" y="0"/>
          <a:chExt cx="0" cy="0"/>
        </a:xfrm>
      </p:grpSpPr>
      <p:sp>
        <p:nvSpPr>
          <p:cNvPr id="96" name="Google Shape;96;g1dfacd372bf_1_7"/>
          <p:cNvSpPr txBox="1"/>
          <p:nvPr/>
        </p:nvSpPr>
        <p:spPr>
          <a:xfrm>
            <a:off x="833250" y="648932"/>
            <a:ext cx="10525500" cy="4463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chemeClr val="lt1"/>
                </a:solidFill>
                <a:latin typeface="Consolas"/>
                <a:ea typeface="Consolas"/>
                <a:cs typeface="Consolas"/>
                <a:sym typeface="Consolas"/>
              </a:rPr>
              <a:t>AnimationMixer</a:t>
            </a:r>
            <a:endParaRPr b="1" i="0" sz="32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Es un reproductor de animaciones en un objeto en la escena. Cuando varios objetos en la escena se animan de forma independiente, se puede usar un AnimationMixer para cada objeto.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1" i="0" lang="es-CO" sz="2000" u="none" cap="none" strike="noStrike">
                <a:solidFill>
                  <a:schemeClr val="lt1"/>
                </a:solidFill>
                <a:latin typeface="Consolas"/>
                <a:ea typeface="Consolas"/>
                <a:cs typeface="Consolas"/>
                <a:sym typeface="Consolas"/>
              </a:rPr>
              <a:t>Constructor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es-CO" sz="2000" u="none" cap="none" strike="noStrike">
                <a:solidFill>
                  <a:schemeClr val="lt1"/>
                </a:solidFill>
                <a:latin typeface="Consolas"/>
                <a:ea typeface="Consolas"/>
                <a:cs typeface="Consolas"/>
                <a:sym typeface="Consolas"/>
              </a:rPr>
              <a:t>AnimationMixer( rootObject : </a:t>
            </a:r>
            <a:r>
              <a:rPr b="0" i="1" lang="es-CO" sz="2000" u="sng" cap="none" strike="noStrike">
                <a:solidFill>
                  <a:schemeClr val="lt1"/>
                </a:solidFill>
                <a:latin typeface="Consolas"/>
                <a:ea typeface="Consolas"/>
                <a:cs typeface="Consolas"/>
                <a:sym typeface="Consolas"/>
                <a:hlinkClick r:id="rId3">
                  <a:extLst>
                    <a:ext uri="{A12FA001-AC4F-418D-AE19-62706E023703}">
                      <ahyp:hlinkClr val="tx"/>
                    </a:ext>
                  </a:extLst>
                </a:hlinkClick>
              </a:rPr>
              <a:t>Object3D</a:t>
            </a:r>
            <a:r>
              <a:rPr b="0" i="1" lang="es-CO" sz="2000" u="none" cap="none" strike="noStrike">
                <a:solidFill>
                  <a:schemeClr val="lt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sng" cap="none" strike="noStrike">
                <a:solidFill>
                  <a:schemeClr val="lt1"/>
                </a:solidFill>
                <a:latin typeface="Consolas"/>
                <a:ea typeface="Consolas"/>
                <a:cs typeface="Consolas"/>
                <a:sym typeface="Consolas"/>
                <a:hlinkClick r:id="rId4">
                  <a:extLst>
                    <a:ext uri="{A12FA001-AC4F-418D-AE19-62706E023703}">
                      <ahyp:hlinkClr val="tx"/>
                    </a:ext>
                  </a:extLst>
                </a:hlinkClick>
              </a:rPr>
              <a:t>https://threejs.org/docs/#api/en/animation/AnimationMixer</a:t>
            </a:r>
            <a:r>
              <a:rPr b="0" i="0" lang="es-CO" sz="2000" u="none" cap="none" strike="noStrike">
                <a:solidFill>
                  <a:schemeClr val="lt1"/>
                </a:solidFill>
                <a:latin typeface="Consolas"/>
                <a:ea typeface="Consolas"/>
                <a:cs typeface="Consolas"/>
                <a:sym typeface="Consolas"/>
              </a:rPr>
              <a:t>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BBBBBB"/>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BBBBB"/>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onsolas"/>
              <a:ea typeface="Consolas"/>
              <a:cs typeface="Consolas"/>
              <a:sym typeface="Consolas"/>
            </a:endParaRPr>
          </a:p>
        </p:txBody>
      </p:sp>
      <p:pic>
        <p:nvPicPr>
          <p:cNvPr id="97" name="Google Shape;97;g1dfacd372bf_1_7"/>
          <p:cNvPicPr preferRelativeResize="0"/>
          <p:nvPr/>
        </p:nvPicPr>
        <p:blipFill rotWithShape="1">
          <a:blip r:embed="rId5">
            <a:alphaModFix/>
          </a:blip>
          <a:srcRect b="0" l="0" r="0" t="0"/>
          <a:stretch/>
        </p:blipFill>
        <p:spPr>
          <a:xfrm>
            <a:off x="10898012" y="7"/>
            <a:ext cx="1293993" cy="1297851"/>
          </a:xfrm>
          <a:prstGeom prst="rect">
            <a:avLst/>
          </a:prstGeom>
          <a:noFill/>
          <a:ln>
            <a:noFill/>
          </a:ln>
        </p:spPr>
      </p:pic>
      <p:pic>
        <p:nvPicPr>
          <p:cNvPr id="98" name="Google Shape;98;g1dfacd372bf_1_7"/>
          <p:cNvPicPr preferRelativeResize="0"/>
          <p:nvPr/>
        </p:nvPicPr>
        <p:blipFill rotWithShape="1">
          <a:blip r:embed="rId6">
            <a:alphaModFix/>
          </a:blip>
          <a:srcRect b="0" l="0" r="0" t="0"/>
          <a:stretch/>
        </p:blipFill>
        <p:spPr>
          <a:xfrm>
            <a:off x="9261987" y="2527245"/>
            <a:ext cx="2171854" cy="381281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71" name="Shape 271"/>
        <p:cNvGrpSpPr/>
        <p:nvPr/>
      </p:nvGrpSpPr>
      <p:grpSpPr>
        <a:xfrm>
          <a:off x="0" y="0"/>
          <a:ext cx="0" cy="0"/>
          <a:chOff x="0" y="0"/>
          <a:chExt cx="0" cy="0"/>
        </a:xfrm>
      </p:grpSpPr>
      <p:sp>
        <p:nvSpPr>
          <p:cNvPr id="272" name="Google Shape;272;g1dfacd372bf_1_240"/>
          <p:cNvSpPr txBox="1"/>
          <p:nvPr/>
        </p:nvSpPr>
        <p:spPr>
          <a:xfrm>
            <a:off x="833250" y="648932"/>
            <a:ext cx="10525500" cy="30469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useTexture()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Se ve oscuro, ¿por que?</a:t>
            </a:r>
            <a:endParaRPr b="0" i="0" sz="2000" u="none" cap="none" strike="noStrike">
              <a:solidFill>
                <a:srgbClr val="D4D4D4"/>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73" name="Google Shape;273;g1dfacd372bf_1_240"/>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77" name="Shape 277"/>
        <p:cNvGrpSpPr/>
        <p:nvPr/>
      </p:nvGrpSpPr>
      <p:grpSpPr>
        <a:xfrm>
          <a:off x="0" y="0"/>
          <a:ext cx="0" cy="0"/>
          <a:chOff x="0" y="0"/>
          <a:chExt cx="0" cy="0"/>
        </a:xfrm>
      </p:grpSpPr>
      <p:sp>
        <p:nvSpPr>
          <p:cNvPr id="278" name="Google Shape;278;g1dfacd372bf_1_260"/>
          <p:cNvSpPr txBox="1"/>
          <p:nvPr/>
        </p:nvSpPr>
        <p:spPr>
          <a:xfrm>
            <a:off x="833250" y="648932"/>
            <a:ext cx="10525500" cy="4525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useTexture()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Práctica: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rPr lang="es-CO" sz="3200">
                <a:solidFill>
                  <a:schemeClr val="lt1"/>
                </a:solidFill>
                <a:latin typeface="Consolas"/>
                <a:ea typeface="Consolas"/>
                <a:cs typeface="Consolas"/>
                <a:sym typeface="Consolas"/>
              </a:rPr>
              <a:t>Utilicen el objeto que deseen e</a:t>
            </a:r>
            <a:r>
              <a:rPr b="0" i="0" lang="es-CO" sz="3200" u="none" cap="none" strike="noStrike">
                <a:solidFill>
                  <a:schemeClr val="lt1"/>
                </a:solidFill>
                <a:latin typeface="Consolas"/>
                <a:ea typeface="Consolas"/>
                <a:cs typeface="Consolas"/>
                <a:sym typeface="Consolas"/>
              </a:rPr>
              <a:t> inserten un material PBR de su preferencia.</a:t>
            </a:r>
            <a:endParaRPr b="0" i="0" sz="2000" u="none" cap="none" strike="noStrike">
              <a:solidFill>
                <a:srgbClr val="D4D4D4"/>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r>
              <a:rPr b="0" i="0" lang="es-CO" sz="1600" u="none" cap="none" strike="noStrike">
                <a:solidFill>
                  <a:schemeClr val="lt1"/>
                </a:solidFill>
                <a:latin typeface="Consolas"/>
                <a:ea typeface="Consolas"/>
                <a:cs typeface="Consolas"/>
                <a:sym typeface="Consolas"/>
              </a:rPr>
              <a:t>   </a:t>
            </a:r>
            <a:endParaRPr b="0" i="0" sz="1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79" name="Google Shape;279;g1dfacd372bf_1_260"/>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83" name="Shape 283"/>
        <p:cNvGrpSpPr/>
        <p:nvPr/>
      </p:nvGrpSpPr>
      <p:grpSpPr>
        <a:xfrm>
          <a:off x="0" y="0"/>
          <a:ext cx="0" cy="0"/>
          <a:chOff x="0" y="0"/>
          <a:chExt cx="0" cy="0"/>
        </a:xfrm>
      </p:grpSpPr>
      <p:sp>
        <p:nvSpPr>
          <p:cNvPr id="284" name="Google Shape;284;p2"/>
          <p:cNvSpPr txBox="1"/>
          <p:nvPr/>
        </p:nvSpPr>
        <p:spPr>
          <a:xfrm>
            <a:off x="833250" y="648932"/>
            <a:ext cx="10525500" cy="28007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SHADOWS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Determinan cómo los objetos son alcanzados por la luz.</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85" name="Google Shape;285;p2"/>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id="286" name="Google Shape;286;p2"/>
          <p:cNvPicPr preferRelativeResize="0"/>
          <p:nvPr/>
        </p:nvPicPr>
        <p:blipFill rotWithShape="1">
          <a:blip r:embed="rId4">
            <a:alphaModFix/>
          </a:blip>
          <a:srcRect b="0" l="0" r="0" t="0"/>
          <a:stretch/>
        </p:blipFill>
        <p:spPr>
          <a:xfrm>
            <a:off x="2993385" y="2889652"/>
            <a:ext cx="6205230" cy="33886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90" name="Shape 290"/>
        <p:cNvGrpSpPr/>
        <p:nvPr/>
      </p:nvGrpSpPr>
      <p:grpSpPr>
        <a:xfrm>
          <a:off x="0" y="0"/>
          <a:ext cx="0" cy="0"/>
          <a:chOff x="0" y="0"/>
          <a:chExt cx="0" cy="0"/>
        </a:xfrm>
      </p:grpSpPr>
      <p:sp>
        <p:nvSpPr>
          <p:cNvPr id="291" name="Google Shape;291;p3"/>
          <p:cNvSpPr txBox="1"/>
          <p:nvPr/>
        </p:nvSpPr>
        <p:spPr>
          <a:xfrm>
            <a:off x="833250" y="648932"/>
            <a:ext cx="10525500" cy="230828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SHADOWS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Se dividen en sombras duras y suaves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br>
              <a:rPr b="0" i="0" lang="es-CO" sz="1600" u="none" cap="none" strike="noStrike">
                <a:solidFill>
                  <a:schemeClr val="lt1"/>
                </a:solidFill>
                <a:latin typeface="Consolas"/>
                <a:ea typeface="Consolas"/>
                <a:cs typeface="Consolas"/>
                <a:sym typeface="Consolas"/>
              </a:rPr>
            </a:b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92" name="Google Shape;292;p3"/>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id="293" name="Google Shape;293;p3"/>
          <p:cNvPicPr preferRelativeResize="0"/>
          <p:nvPr/>
        </p:nvPicPr>
        <p:blipFill rotWithShape="1">
          <a:blip r:embed="rId4">
            <a:alphaModFix/>
          </a:blip>
          <a:srcRect b="0" l="0" r="0" t="0"/>
          <a:stretch/>
        </p:blipFill>
        <p:spPr>
          <a:xfrm>
            <a:off x="2603858" y="2431142"/>
            <a:ext cx="6984283" cy="37779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97" name="Shape 297"/>
        <p:cNvGrpSpPr/>
        <p:nvPr/>
      </p:nvGrpSpPr>
      <p:grpSpPr>
        <a:xfrm>
          <a:off x="0" y="0"/>
          <a:ext cx="0" cy="0"/>
          <a:chOff x="0" y="0"/>
          <a:chExt cx="0" cy="0"/>
        </a:xfrm>
      </p:grpSpPr>
      <p:sp>
        <p:nvSpPr>
          <p:cNvPr id="298" name="Google Shape;298;p4"/>
          <p:cNvSpPr txBox="1"/>
          <p:nvPr/>
        </p:nvSpPr>
        <p:spPr>
          <a:xfrm>
            <a:off x="833250" y="648932"/>
            <a:ext cx="10525500"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SHADOWS</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299" name="Google Shape;299;p4"/>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descr="Umbra, penumbra y antumbra - Wikipedia, la enciclopedia libre" id="300" name="Google Shape;300;p4"/>
          <p:cNvPicPr preferRelativeResize="0"/>
          <p:nvPr/>
        </p:nvPicPr>
        <p:blipFill rotWithShape="1">
          <a:blip r:embed="rId4">
            <a:alphaModFix/>
          </a:blip>
          <a:srcRect b="0" l="0" r="0" t="0"/>
          <a:stretch/>
        </p:blipFill>
        <p:spPr>
          <a:xfrm>
            <a:off x="2118851" y="1479888"/>
            <a:ext cx="7954297" cy="477257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04" name="Shape 304"/>
        <p:cNvGrpSpPr/>
        <p:nvPr/>
      </p:nvGrpSpPr>
      <p:grpSpPr>
        <a:xfrm>
          <a:off x="0" y="0"/>
          <a:ext cx="0" cy="0"/>
          <a:chOff x="0" y="0"/>
          <a:chExt cx="0" cy="0"/>
        </a:xfrm>
      </p:grpSpPr>
      <p:sp>
        <p:nvSpPr>
          <p:cNvPr id="305" name="Google Shape;305;p5"/>
          <p:cNvSpPr txBox="1"/>
          <p:nvPr/>
        </p:nvSpPr>
        <p:spPr>
          <a:xfrm>
            <a:off x="833250" y="648932"/>
            <a:ext cx="10525500"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Sombras duras</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306" name="Google Shape;306;p5"/>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id="307" name="Google Shape;307;p5"/>
          <p:cNvPicPr preferRelativeResize="0"/>
          <p:nvPr/>
        </p:nvPicPr>
        <p:blipFill rotWithShape="1">
          <a:blip r:embed="rId4">
            <a:alphaModFix/>
          </a:blip>
          <a:srcRect b="0" l="0" r="0" t="0"/>
          <a:stretch/>
        </p:blipFill>
        <p:spPr>
          <a:xfrm>
            <a:off x="3715149" y="1671485"/>
            <a:ext cx="4761701" cy="46368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11" name="Shape 311"/>
        <p:cNvGrpSpPr/>
        <p:nvPr/>
      </p:nvGrpSpPr>
      <p:grpSpPr>
        <a:xfrm>
          <a:off x="0" y="0"/>
          <a:ext cx="0" cy="0"/>
          <a:chOff x="0" y="0"/>
          <a:chExt cx="0" cy="0"/>
        </a:xfrm>
      </p:grpSpPr>
      <p:sp>
        <p:nvSpPr>
          <p:cNvPr id="312" name="Google Shape;312;p6"/>
          <p:cNvSpPr txBox="1"/>
          <p:nvPr/>
        </p:nvSpPr>
        <p:spPr>
          <a:xfrm>
            <a:off x="833250" y="648932"/>
            <a:ext cx="10525500"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Sombras suaves</a:t>
            </a:r>
            <a:endParaRPr b="0" i="0" sz="16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onsolas"/>
              <a:ea typeface="Consolas"/>
              <a:cs typeface="Consolas"/>
              <a:sym typeface="Consolas"/>
            </a:endParaRPr>
          </a:p>
        </p:txBody>
      </p:sp>
      <p:pic>
        <p:nvPicPr>
          <p:cNvPr id="313" name="Google Shape;313;p6"/>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id="314" name="Google Shape;314;p6"/>
          <p:cNvPicPr preferRelativeResize="0"/>
          <p:nvPr/>
        </p:nvPicPr>
        <p:blipFill rotWithShape="1">
          <a:blip r:embed="rId4">
            <a:alphaModFix/>
          </a:blip>
          <a:srcRect b="0" l="0" r="0" t="0"/>
          <a:stretch/>
        </p:blipFill>
        <p:spPr>
          <a:xfrm>
            <a:off x="1609725" y="1479888"/>
            <a:ext cx="8972550" cy="4743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18" name="Shape 318"/>
        <p:cNvGrpSpPr/>
        <p:nvPr/>
      </p:nvGrpSpPr>
      <p:grpSpPr>
        <a:xfrm>
          <a:off x="0" y="0"/>
          <a:ext cx="0" cy="0"/>
          <a:chOff x="0" y="0"/>
          <a:chExt cx="0" cy="0"/>
        </a:xfrm>
      </p:grpSpPr>
      <p:sp>
        <p:nvSpPr>
          <p:cNvPr id="319" name="Google Shape;319;p7"/>
          <p:cNvSpPr txBox="1"/>
          <p:nvPr/>
        </p:nvSpPr>
        <p:spPr>
          <a:xfrm>
            <a:off x="833250" y="648932"/>
            <a:ext cx="10525500" cy="16927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Sombras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1" i="0" lang="es-CO" sz="2000" u="none" cap="none" strike="noStrike">
                <a:solidFill>
                  <a:schemeClr val="lt1"/>
                </a:solidFill>
                <a:latin typeface="Consolas"/>
                <a:ea typeface="Consolas"/>
                <a:cs typeface="Consolas"/>
                <a:sym typeface="Consolas"/>
              </a:rPr>
              <a:t>Receiver: </a:t>
            </a:r>
            <a:r>
              <a:rPr b="0" i="0" lang="es-CO" sz="2000" u="none" cap="none" strike="noStrike">
                <a:solidFill>
                  <a:schemeClr val="lt1"/>
                </a:solidFill>
                <a:latin typeface="Consolas"/>
                <a:ea typeface="Consolas"/>
                <a:cs typeface="Consolas"/>
                <a:sym typeface="Consolas"/>
              </a:rPr>
              <a:t>objetos sombreados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s-CO" sz="2000" u="none" cap="none" strike="noStrike">
                <a:solidFill>
                  <a:schemeClr val="lt1"/>
                </a:solidFill>
                <a:latin typeface="Consolas"/>
                <a:ea typeface="Consolas"/>
                <a:cs typeface="Consolas"/>
                <a:sym typeface="Consolas"/>
              </a:rPr>
              <a:t>Caster: </a:t>
            </a:r>
            <a:r>
              <a:rPr b="0" i="0" lang="es-CO" sz="2000" u="none" cap="none" strike="noStrike">
                <a:solidFill>
                  <a:schemeClr val="lt1"/>
                </a:solidFill>
                <a:latin typeface="Consolas"/>
                <a:ea typeface="Consolas"/>
                <a:cs typeface="Consolas"/>
                <a:sym typeface="Consolas"/>
              </a:rPr>
              <a:t>Bloquean la luz de los receiver</a:t>
            </a:r>
            <a:endParaRPr b="0" i="0" sz="1400" u="none" cap="none" strike="noStrike">
              <a:solidFill>
                <a:srgbClr val="000000"/>
              </a:solidFill>
              <a:latin typeface="Arial"/>
              <a:ea typeface="Arial"/>
              <a:cs typeface="Arial"/>
              <a:sym typeface="Arial"/>
            </a:endParaRPr>
          </a:p>
        </p:txBody>
      </p:sp>
      <p:pic>
        <p:nvPicPr>
          <p:cNvPr id="320" name="Google Shape;320;p7"/>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id="321" name="Google Shape;321;p7"/>
          <p:cNvPicPr preferRelativeResize="0"/>
          <p:nvPr/>
        </p:nvPicPr>
        <p:blipFill rotWithShape="1">
          <a:blip r:embed="rId4">
            <a:alphaModFix/>
          </a:blip>
          <a:srcRect b="0" l="0" r="0" t="0"/>
          <a:stretch/>
        </p:blipFill>
        <p:spPr>
          <a:xfrm>
            <a:off x="1350689" y="2519836"/>
            <a:ext cx="9490621" cy="37583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25" name="Shape 325"/>
        <p:cNvGrpSpPr/>
        <p:nvPr/>
      </p:nvGrpSpPr>
      <p:grpSpPr>
        <a:xfrm>
          <a:off x="0" y="0"/>
          <a:ext cx="0" cy="0"/>
          <a:chOff x="0" y="0"/>
          <a:chExt cx="0" cy="0"/>
        </a:xfrm>
      </p:grpSpPr>
      <p:sp>
        <p:nvSpPr>
          <p:cNvPr id="326" name="Google Shape;326;p8"/>
          <p:cNvSpPr txBox="1"/>
          <p:nvPr/>
        </p:nvSpPr>
        <p:spPr>
          <a:xfrm>
            <a:off x="833250" y="648932"/>
            <a:ext cx="10525500"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Sombras</a:t>
            </a:r>
            <a:endParaRPr b="0" i="0" sz="1400" u="none" cap="none" strike="noStrike">
              <a:solidFill>
                <a:srgbClr val="000000"/>
              </a:solidFill>
              <a:latin typeface="Arial"/>
              <a:ea typeface="Arial"/>
              <a:cs typeface="Arial"/>
              <a:sym typeface="Arial"/>
            </a:endParaRPr>
          </a:p>
        </p:txBody>
      </p:sp>
      <p:pic>
        <p:nvPicPr>
          <p:cNvPr id="327" name="Google Shape;327;p8"/>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id="328" name="Google Shape;328;p8"/>
          <p:cNvPicPr preferRelativeResize="0"/>
          <p:nvPr/>
        </p:nvPicPr>
        <p:blipFill rotWithShape="1">
          <a:blip r:embed="rId4">
            <a:alphaModFix/>
          </a:blip>
          <a:srcRect b="0" l="0" r="0" t="0"/>
          <a:stretch/>
        </p:blipFill>
        <p:spPr>
          <a:xfrm>
            <a:off x="2532344" y="1334729"/>
            <a:ext cx="7127312" cy="511431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32" name="Shape 332"/>
        <p:cNvGrpSpPr/>
        <p:nvPr/>
      </p:nvGrpSpPr>
      <p:grpSpPr>
        <a:xfrm>
          <a:off x="0" y="0"/>
          <a:ext cx="0" cy="0"/>
          <a:chOff x="0" y="0"/>
          <a:chExt cx="0" cy="0"/>
        </a:xfrm>
      </p:grpSpPr>
      <p:sp>
        <p:nvSpPr>
          <p:cNvPr id="333" name="Google Shape;333;p9"/>
          <p:cNvSpPr txBox="1"/>
          <p:nvPr/>
        </p:nvSpPr>
        <p:spPr>
          <a:xfrm>
            <a:off x="833250" y="648932"/>
            <a:ext cx="10525500" cy="15696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Sombras falsas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Muy empleada en función de perfomance</a:t>
            </a:r>
            <a:endParaRPr b="0" i="0" sz="3200" u="none" cap="none" strike="noStrike">
              <a:solidFill>
                <a:schemeClr val="lt1"/>
              </a:solidFill>
              <a:latin typeface="Consolas"/>
              <a:ea typeface="Consolas"/>
              <a:cs typeface="Consolas"/>
              <a:sym typeface="Consolas"/>
            </a:endParaRPr>
          </a:p>
        </p:txBody>
      </p:sp>
      <p:pic>
        <p:nvPicPr>
          <p:cNvPr id="334" name="Google Shape;334;p9"/>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id="335" name="Google Shape;335;p9"/>
          <p:cNvPicPr preferRelativeResize="0"/>
          <p:nvPr/>
        </p:nvPicPr>
        <p:blipFill rotWithShape="1">
          <a:blip r:embed="rId4">
            <a:alphaModFix/>
          </a:blip>
          <a:srcRect b="0" l="0" r="0" t="0"/>
          <a:stretch/>
        </p:blipFill>
        <p:spPr>
          <a:xfrm>
            <a:off x="2095500" y="2468050"/>
            <a:ext cx="8001000" cy="3514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02" name="Shape 102"/>
        <p:cNvGrpSpPr/>
        <p:nvPr/>
      </p:nvGrpSpPr>
      <p:grpSpPr>
        <a:xfrm>
          <a:off x="0" y="0"/>
          <a:ext cx="0" cy="0"/>
          <a:chOff x="0" y="0"/>
          <a:chExt cx="0" cy="0"/>
        </a:xfrm>
      </p:grpSpPr>
      <p:sp>
        <p:nvSpPr>
          <p:cNvPr id="103" name="Google Shape;103;g1dfacd372bf_1_18"/>
          <p:cNvSpPr txBox="1"/>
          <p:nvPr/>
        </p:nvSpPr>
        <p:spPr>
          <a:xfrm>
            <a:off x="833250" y="648932"/>
            <a:ext cx="10525500" cy="372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chemeClr val="lt1"/>
                </a:solidFill>
                <a:latin typeface="Consolas"/>
                <a:ea typeface="Consolas"/>
                <a:cs typeface="Consolas"/>
                <a:sym typeface="Consolas"/>
              </a:rPr>
              <a:t>AnimationClip</a:t>
            </a:r>
            <a:endParaRPr b="1"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Es un conjunto reutilizable de pistas de fotogramas clave que representan una animación.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1" lang="es-CO" sz="2000" u="none" cap="none" strike="noStrike">
                <a:solidFill>
                  <a:schemeClr val="lt1"/>
                </a:solidFill>
                <a:latin typeface="Consolas"/>
                <a:ea typeface="Consolas"/>
                <a:cs typeface="Consolas"/>
                <a:sym typeface="Consolas"/>
              </a:rPr>
              <a:t>Constructor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es-CO" sz="2000" u="none" cap="none" strike="noStrike">
                <a:solidFill>
                  <a:schemeClr val="lt1"/>
                </a:solidFill>
                <a:latin typeface="Consolas"/>
                <a:ea typeface="Consolas"/>
                <a:cs typeface="Consolas"/>
                <a:sym typeface="Consolas"/>
              </a:rPr>
              <a:t>AnimationClip( name : String, duration : Number, tracks : Array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sng" cap="none" strike="noStrike">
                <a:solidFill>
                  <a:schemeClr val="lt1"/>
                </a:solidFill>
                <a:latin typeface="Consolas"/>
                <a:ea typeface="Consolas"/>
                <a:cs typeface="Consolas"/>
                <a:sym typeface="Consolas"/>
                <a:hlinkClick r:id="rId3">
                  <a:extLst>
                    <a:ext uri="{A12FA001-AC4F-418D-AE19-62706E023703}">
                      <ahyp:hlinkClr val="tx"/>
                    </a:ext>
                  </a:extLst>
                </a:hlinkClick>
              </a:rPr>
              <a:t>https://threejs.org/docs/?q=anima#api/en/animation/AnimationClip</a:t>
            </a:r>
            <a:r>
              <a:rPr b="0" i="0" lang="es-CO" sz="2000" u="none" cap="none" strike="noStrike">
                <a:solidFill>
                  <a:schemeClr val="lt1"/>
                </a:solidFill>
                <a:latin typeface="Consolas"/>
                <a:ea typeface="Consolas"/>
                <a:cs typeface="Consolas"/>
                <a:sym typeface="Consolas"/>
              </a:rPr>
              <a:t>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BBBBBB"/>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BBBBBB"/>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onsolas"/>
              <a:ea typeface="Consolas"/>
              <a:cs typeface="Consolas"/>
              <a:sym typeface="Consolas"/>
            </a:endParaRPr>
          </a:p>
        </p:txBody>
      </p:sp>
      <p:pic>
        <p:nvPicPr>
          <p:cNvPr id="104" name="Google Shape;104;g1dfacd372bf_1_18"/>
          <p:cNvPicPr preferRelativeResize="0"/>
          <p:nvPr/>
        </p:nvPicPr>
        <p:blipFill rotWithShape="1">
          <a:blip r:embed="rId4">
            <a:alphaModFix/>
          </a:blip>
          <a:srcRect b="0" l="0" r="0" t="0"/>
          <a:stretch/>
        </p:blipFill>
        <p:spPr>
          <a:xfrm>
            <a:off x="10898012" y="7"/>
            <a:ext cx="1293993" cy="1297851"/>
          </a:xfrm>
          <a:prstGeom prst="rect">
            <a:avLst/>
          </a:prstGeom>
          <a:noFill/>
          <a:ln>
            <a:noFill/>
          </a:ln>
        </p:spPr>
      </p:pic>
      <p:pic>
        <p:nvPicPr>
          <p:cNvPr id="105" name="Google Shape;105;g1dfacd372bf_1_18"/>
          <p:cNvPicPr preferRelativeResize="0"/>
          <p:nvPr/>
        </p:nvPicPr>
        <p:blipFill rotWithShape="1">
          <a:blip r:embed="rId5">
            <a:alphaModFix/>
          </a:blip>
          <a:srcRect b="0" l="0" r="0" t="78567"/>
          <a:stretch/>
        </p:blipFill>
        <p:spPr>
          <a:xfrm>
            <a:off x="2601126" y="4488168"/>
            <a:ext cx="7458355" cy="106897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39" name="Shape 339"/>
        <p:cNvGrpSpPr/>
        <p:nvPr/>
      </p:nvGrpSpPr>
      <p:grpSpPr>
        <a:xfrm>
          <a:off x="0" y="0"/>
          <a:ext cx="0" cy="0"/>
          <a:chOff x="0" y="0"/>
          <a:chExt cx="0" cy="0"/>
        </a:xfrm>
      </p:grpSpPr>
      <p:sp>
        <p:nvSpPr>
          <p:cNvPr id="340" name="Google Shape;340;p10"/>
          <p:cNvSpPr txBox="1"/>
          <p:nvPr/>
        </p:nvSpPr>
        <p:spPr>
          <a:xfrm>
            <a:off x="833250" y="648932"/>
            <a:ext cx="10525500" cy="4648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Shadows</a:t>
            </a:r>
            <a:endParaRPr b="0" i="0" sz="32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Creemos un floor e importarlo en Experience</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C586C0"/>
                </a:solidFill>
                <a:latin typeface="Consolas"/>
                <a:ea typeface="Consolas"/>
                <a:cs typeface="Consolas"/>
                <a:sym typeface="Consolas"/>
              </a:rPr>
              <a:t>export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C586C0"/>
                </a:solidFill>
                <a:latin typeface="Consolas"/>
                <a:ea typeface="Consolas"/>
                <a:cs typeface="Consolas"/>
                <a:sym typeface="Consolas"/>
              </a:rPr>
              <a:t>default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function</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DCDCAA"/>
                </a:solidFill>
                <a:latin typeface="Consolas"/>
                <a:ea typeface="Consolas"/>
                <a:cs typeface="Consolas"/>
                <a:sym typeface="Consolas"/>
              </a:rPr>
              <a:t>Floor</a:t>
            </a: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C586C0"/>
                </a:solidFill>
                <a:latin typeface="Consolas"/>
                <a:ea typeface="Consolas"/>
                <a:cs typeface="Consolas"/>
                <a:sym typeface="Consolas"/>
              </a:rPr>
              <a:t>return</a:t>
            </a: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808080"/>
                </a:solidFill>
                <a:latin typeface="Consolas"/>
                <a:ea typeface="Consolas"/>
                <a:cs typeface="Consolas"/>
                <a:sym typeface="Consolas"/>
              </a:rPr>
              <a:t>&lt;</a:t>
            </a:r>
            <a:r>
              <a:rPr b="0" i="0" lang="es-CO" sz="2000" u="none" cap="none" strike="noStrike">
                <a:solidFill>
                  <a:srgbClr val="569CD6"/>
                </a:solidFill>
                <a:latin typeface="Consolas"/>
                <a:ea typeface="Consolas"/>
                <a:cs typeface="Consolas"/>
                <a:sym typeface="Consolas"/>
              </a:rPr>
              <a:t>mesh</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position-y</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569CD6"/>
                </a:solidFill>
                <a:latin typeface="Consolas"/>
                <a:ea typeface="Consolas"/>
                <a:cs typeface="Consolas"/>
                <a:sym typeface="Consolas"/>
              </a:rPr>
              <a:t>{</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B5CEA8"/>
                </a:solidFill>
                <a:latin typeface="Consolas"/>
                <a:ea typeface="Consolas"/>
                <a:cs typeface="Consolas"/>
                <a:sym typeface="Consolas"/>
              </a:rPr>
              <a:t>1.5</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rotation-x</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569CD6"/>
                </a:solidFill>
                <a:latin typeface="Consolas"/>
                <a:ea typeface="Consolas"/>
                <a:cs typeface="Consolas"/>
                <a:sym typeface="Consolas"/>
              </a:rPr>
              <a:t>{</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9CDCFE"/>
                </a:solidFill>
                <a:latin typeface="Consolas"/>
                <a:ea typeface="Consolas"/>
                <a:cs typeface="Consolas"/>
                <a:sym typeface="Consolas"/>
              </a:rPr>
              <a:t>Math</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4FC1FF"/>
                </a:solidFill>
                <a:latin typeface="Consolas"/>
                <a:ea typeface="Consolas"/>
                <a:cs typeface="Consolas"/>
                <a:sym typeface="Consolas"/>
              </a:rPr>
              <a:t>PI</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B5CEA8"/>
                </a:solidFill>
                <a:latin typeface="Consolas"/>
                <a:ea typeface="Consolas"/>
                <a:cs typeface="Consolas"/>
                <a:sym typeface="Consolas"/>
              </a:rPr>
              <a:t>0.5</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a:t>
            </a:r>
            <a:r>
              <a:rPr b="0" i="0" lang="es-CO" sz="2000" u="none" cap="none" strike="noStrike">
                <a:solidFill>
                  <a:srgbClr val="808080"/>
                </a:solidFill>
                <a:latin typeface="Consolas"/>
                <a:ea typeface="Consolas"/>
                <a:cs typeface="Consolas"/>
                <a:sym typeface="Consolas"/>
              </a:rPr>
              <a:t>&gt;</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808080"/>
                </a:solidFill>
                <a:latin typeface="Consolas"/>
                <a:ea typeface="Consolas"/>
                <a:cs typeface="Consolas"/>
                <a:sym typeface="Consolas"/>
              </a:rPr>
              <a:t>&lt;</a:t>
            </a:r>
            <a:r>
              <a:rPr b="0" i="0" lang="es-CO" sz="2000" u="none" cap="none" strike="noStrike">
                <a:solidFill>
                  <a:srgbClr val="4EC9B0"/>
                </a:solidFill>
                <a:latin typeface="Consolas"/>
                <a:ea typeface="Consolas"/>
                <a:cs typeface="Consolas"/>
                <a:sym typeface="Consolas"/>
              </a:rPr>
              <a:t>planeGeometry</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args</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569CD6"/>
                </a:solidFill>
                <a:latin typeface="Consolas"/>
                <a:ea typeface="Consolas"/>
                <a:cs typeface="Consolas"/>
                <a:sym typeface="Consolas"/>
              </a:rPr>
              <a:t>{</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B5CEA8"/>
                </a:solidFill>
                <a:latin typeface="Consolas"/>
                <a:ea typeface="Consolas"/>
                <a:cs typeface="Consolas"/>
                <a:sym typeface="Consolas"/>
              </a:rPr>
              <a:t>8</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B5CEA8"/>
                </a:solidFill>
                <a:latin typeface="Consolas"/>
                <a:ea typeface="Consolas"/>
                <a:cs typeface="Consolas"/>
                <a:sym typeface="Consolas"/>
              </a:rPr>
              <a:t>8</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569CD6"/>
                </a:solidFill>
                <a:latin typeface="Consolas"/>
                <a:ea typeface="Consolas"/>
                <a:cs typeface="Consolas"/>
                <a:sym typeface="Consolas"/>
              </a:rPr>
              <a: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808080"/>
                </a:solidFill>
                <a:latin typeface="Consolas"/>
                <a:ea typeface="Consolas"/>
                <a:cs typeface="Consolas"/>
                <a:sym typeface="Consolas"/>
              </a:rPr>
              <a:t>/&gt;</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808080"/>
                </a:solidFill>
                <a:latin typeface="Consolas"/>
                <a:ea typeface="Consolas"/>
                <a:cs typeface="Consolas"/>
                <a:sym typeface="Consolas"/>
              </a:rPr>
              <a:t>&lt;</a:t>
            </a:r>
            <a:r>
              <a:rPr b="0" i="0" lang="es-CO" sz="2000" u="none" cap="none" strike="noStrike">
                <a:solidFill>
                  <a:srgbClr val="4EC9B0"/>
                </a:solidFill>
                <a:latin typeface="Consolas"/>
                <a:ea typeface="Consolas"/>
                <a:cs typeface="Consolas"/>
                <a:sym typeface="Consolas"/>
              </a:rPr>
              <a:t>meshStandardMaterial</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color</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CE9178"/>
                </a:solidFill>
                <a:latin typeface="Consolas"/>
                <a:ea typeface="Consolas"/>
                <a:cs typeface="Consolas"/>
                <a:sym typeface="Consolas"/>
              </a:rPr>
              <a:t>"gray"</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808080"/>
                </a:solidFill>
                <a:latin typeface="Consolas"/>
                <a:ea typeface="Consolas"/>
                <a:cs typeface="Consolas"/>
                <a:sym typeface="Consolas"/>
              </a:rPr>
              <a:t>/&gt;</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808080"/>
                </a:solidFill>
                <a:latin typeface="Consolas"/>
                <a:ea typeface="Consolas"/>
                <a:cs typeface="Consolas"/>
                <a:sym typeface="Consolas"/>
              </a:rPr>
              <a:t>&lt;/</a:t>
            </a:r>
            <a:r>
              <a:rPr b="0" i="0" lang="es-CO" sz="2000" u="none" cap="none" strike="noStrike">
                <a:solidFill>
                  <a:srgbClr val="569CD6"/>
                </a:solidFill>
                <a:latin typeface="Consolas"/>
                <a:ea typeface="Consolas"/>
                <a:cs typeface="Consolas"/>
                <a:sym typeface="Consolas"/>
              </a:rPr>
              <a:t>mesh</a:t>
            </a:r>
            <a:r>
              <a:rPr b="0" i="0" lang="es-CO" sz="2000" u="none" cap="none" strike="noStrike">
                <a:solidFill>
                  <a:srgbClr val="808080"/>
                </a:solidFill>
                <a:latin typeface="Consolas"/>
                <a:ea typeface="Consolas"/>
                <a:cs typeface="Consolas"/>
                <a:sym typeface="Consolas"/>
              </a:rPr>
              <a:t>&gt;</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p:txBody>
      </p:sp>
      <p:pic>
        <p:nvPicPr>
          <p:cNvPr id="341" name="Google Shape;341;p10"/>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45" name="Shape 345"/>
        <p:cNvGrpSpPr/>
        <p:nvPr/>
      </p:nvGrpSpPr>
      <p:grpSpPr>
        <a:xfrm>
          <a:off x="0" y="0"/>
          <a:ext cx="0" cy="0"/>
          <a:chOff x="0" y="0"/>
          <a:chExt cx="0" cy="0"/>
        </a:xfrm>
      </p:grpSpPr>
      <p:sp>
        <p:nvSpPr>
          <p:cNvPr id="346" name="Google Shape;346;p11"/>
          <p:cNvSpPr txBox="1"/>
          <p:nvPr/>
        </p:nvSpPr>
        <p:spPr>
          <a:xfrm>
            <a:off x="833250" y="648932"/>
            <a:ext cx="10525500" cy="13849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Shadows</a:t>
            </a:r>
            <a:endParaRPr b="0" i="0" sz="32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Vamos al index.jsx y al Canvas agreguemos el atributo </a:t>
            </a:r>
            <a:r>
              <a:rPr b="0" i="0" lang="es-CO" sz="2000" u="none" cap="none" strike="noStrike">
                <a:solidFill>
                  <a:schemeClr val="lt1"/>
                </a:solidFill>
                <a:highlight>
                  <a:srgbClr val="808080"/>
                </a:highlight>
                <a:latin typeface="Consolas"/>
                <a:ea typeface="Consolas"/>
                <a:cs typeface="Consolas"/>
                <a:sym typeface="Consolas"/>
              </a:rPr>
              <a:t>shadows={true}</a:t>
            </a:r>
            <a:endParaRPr b="0" i="0" sz="1400" u="none" cap="none" strike="noStrike">
              <a:solidFill>
                <a:srgbClr val="000000"/>
              </a:solidFill>
              <a:latin typeface="Arial"/>
              <a:ea typeface="Arial"/>
              <a:cs typeface="Arial"/>
              <a:sym typeface="Arial"/>
            </a:endParaRPr>
          </a:p>
        </p:txBody>
      </p:sp>
      <p:pic>
        <p:nvPicPr>
          <p:cNvPr id="347" name="Google Shape;347;p11"/>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
        <p:nvSpPr>
          <p:cNvPr id="348" name="Google Shape;348;p11"/>
          <p:cNvSpPr txBox="1"/>
          <p:nvPr/>
        </p:nvSpPr>
        <p:spPr>
          <a:xfrm>
            <a:off x="344129" y="2413337"/>
            <a:ext cx="7384025"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808080"/>
                </a:solidFill>
                <a:latin typeface="Consolas"/>
                <a:ea typeface="Consolas"/>
                <a:cs typeface="Consolas"/>
                <a:sym typeface="Consolas"/>
              </a:rPr>
              <a:t>&lt;</a:t>
            </a:r>
            <a:r>
              <a:rPr b="0" i="0" lang="es-CO" sz="2000" u="none" cap="none" strike="noStrike">
                <a:solidFill>
                  <a:srgbClr val="4EC9B0"/>
                </a:solidFill>
                <a:latin typeface="Consolas"/>
                <a:ea typeface="Consolas"/>
                <a:cs typeface="Consolas"/>
                <a:sym typeface="Consolas"/>
              </a:rPr>
              <a:t>Canvas</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camera</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569CD6"/>
                </a:solidFill>
                <a:latin typeface="Consolas"/>
                <a:ea typeface="Consolas"/>
                <a:cs typeface="Consolas"/>
                <a:sym typeface="Consolas"/>
              </a:rPr>
              <a:t>{</a:t>
            </a:r>
            <a:r>
              <a:rPr b="0" i="0" lang="es-CO" sz="2000" u="none" cap="none" strike="noStrike">
                <a:solidFill>
                  <a:srgbClr val="4FC1FF"/>
                </a:solidFill>
                <a:latin typeface="Consolas"/>
                <a:ea typeface="Consolas"/>
                <a:cs typeface="Consolas"/>
                <a:sym typeface="Consolas"/>
              </a:rPr>
              <a:t>cameraSettings</a:t>
            </a:r>
            <a:r>
              <a:rPr b="0" i="0" lang="es-CO" sz="2000" u="none" cap="none" strike="noStrike">
                <a:solidFill>
                  <a:srgbClr val="569CD6"/>
                </a:solidFill>
                <a:latin typeface="Consolas"/>
                <a:ea typeface="Consolas"/>
                <a:cs typeface="Consolas"/>
                <a:sym typeface="Consolas"/>
              </a:rPr>
              <a: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shadows</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569CD6"/>
                </a:solidFill>
                <a:latin typeface="Consolas"/>
                <a:ea typeface="Consolas"/>
                <a:cs typeface="Consolas"/>
                <a:sym typeface="Consolas"/>
              </a:rPr>
              <a:t>{true}</a:t>
            </a:r>
            <a:r>
              <a:rPr b="0" i="0" lang="es-CO" sz="2000" u="none" cap="none" strike="noStrike">
                <a:solidFill>
                  <a:srgbClr val="808080"/>
                </a:solidFill>
                <a:latin typeface="Consolas"/>
                <a:ea typeface="Consolas"/>
                <a:cs typeface="Consolas"/>
                <a:sym typeface="Consolas"/>
              </a:rPr>
              <a:t>&gt;</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808080"/>
                </a:solidFill>
                <a:latin typeface="Consolas"/>
                <a:ea typeface="Consolas"/>
                <a:cs typeface="Consolas"/>
                <a:sym typeface="Consolas"/>
              </a:rPr>
              <a:t>&lt;</a:t>
            </a:r>
            <a:r>
              <a:rPr b="0" i="0" lang="es-CO" sz="2000" u="none" cap="none" strike="noStrike">
                <a:solidFill>
                  <a:srgbClr val="4EC9B0"/>
                </a:solidFill>
                <a:latin typeface="Consolas"/>
                <a:ea typeface="Consolas"/>
                <a:cs typeface="Consolas"/>
                <a:sym typeface="Consolas"/>
              </a:rPr>
              <a:t>Experience</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808080"/>
                </a:solidFill>
                <a:latin typeface="Consolas"/>
                <a:ea typeface="Consolas"/>
                <a:cs typeface="Consolas"/>
                <a:sym typeface="Consolas"/>
              </a:rPr>
              <a:t>/&gt;</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808080"/>
                </a:solidFill>
                <a:latin typeface="Consolas"/>
                <a:ea typeface="Consolas"/>
                <a:cs typeface="Consolas"/>
                <a:sym typeface="Consolas"/>
              </a:rPr>
              <a:t>&lt;/</a:t>
            </a:r>
            <a:r>
              <a:rPr b="0" i="0" lang="es-CO" sz="2000" u="none" cap="none" strike="noStrike">
                <a:solidFill>
                  <a:srgbClr val="4EC9B0"/>
                </a:solidFill>
                <a:latin typeface="Consolas"/>
                <a:ea typeface="Consolas"/>
                <a:cs typeface="Consolas"/>
                <a:sym typeface="Consolas"/>
              </a:rPr>
              <a:t>Canvas</a:t>
            </a:r>
            <a:r>
              <a:rPr b="0" i="0" lang="es-CO" sz="2000" u="none" cap="none" strike="noStrike">
                <a:solidFill>
                  <a:srgbClr val="808080"/>
                </a:solidFill>
                <a:latin typeface="Consolas"/>
                <a:ea typeface="Consolas"/>
                <a:cs typeface="Consolas"/>
                <a:sym typeface="Consolas"/>
              </a:rPr>
              <a:t>&gt;</a:t>
            </a:r>
            <a:endParaRPr b="0" i="0" sz="2000" u="none" cap="none" strike="noStrike">
              <a:solidFill>
                <a:srgbClr val="D4D4D4"/>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52" name="Shape 352"/>
        <p:cNvGrpSpPr/>
        <p:nvPr/>
      </p:nvGrpSpPr>
      <p:grpSpPr>
        <a:xfrm>
          <a:off x="0" y="0"/>
          <a:ext cx="0" cy="0"/>
          <a:chOff x="0" y="0"/>
          <a:chExt cx="0" cy="0"/>
        </a:xfrm>
      </p:grpSpPr>
      <p:sp>
        <p:nvSpPr>
          <p:cNvPr id="353" name="Google Shape;353;p12"/>
          <p:cNvSpPr txBox="1"/>
          <p:nvPr/>
        </p:nvSpPr>
        <p:spPr>
          <a:xfrm>
            <a:off x="1019508" y="383461"/>
            <a:ext cx="10525500" cy="4771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Shadows</a:t>
            </a:r>
            <a:endParaRPr b="0" i="0" sz="32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A continuación necesitamos el Receiver y el Caster</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highlight>
                <a:srgbClr val="80808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La luz y la puerta tendrán castShadow (Caster)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808080"/>
                </a:solidFill>
                <a:latin typeface="Consolas"/>
                <a:ea typeface="Consolas"/>
                <a:cs typeface="Consolas"/>
                <a:sym typeface="Consolas"/>
              </a:rPr>
              <a:t>&lt;</a:t>
            </a:r>
            <a:r>
              <a:rPr b="0" i="0" lang="es-CO" sz="2000" u="none" cap="none" strike="noStrike">
                <a:solidFill>
                  <a:srgbClr val="569CD6"/>
                </a:solidFill>
                <a:latin typeface="Consolas"/>
                <a:ea typeface="Consolas"/>
                <a:cs typeface="Consolas"/>
                <a:sym typeface="Consolas"/>
              </a:rPr>
              <a:t>mesh</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castShadow</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808080"/>
                </a:solidFill>
                <a:latin typeface="Consolas"/>
                <a:ea typeface="Consolas"/>
                <a:cs typeface="Consolas"/>
                <a:sym typeface="Consolas"/>
              </a:rPr>
              <a:t>&lt;</a:t>
            </a:r>
            <a:r>
              <a:rPr b="0" i="0" lang="es-CO" sz="2000" u="none" cap="none" strike="noStrike">
                <a:solidFill>
                  <a:srgbClr val="4EC9B0"/>
                </a:solidFill>
                <a:latin typeface="Consolas"/>
                <a:ea typeface="Consolas"/>
                <a:cs typeface="Consolas"/>
                <a:sym typeface="Consolas"/>
              </a:rPr>
              <a:t>directionalLight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castShadow…</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El Floor tendra receiveShadow (Receiver)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808080"/>
                </a:solidFill>
                <a:latin typeface="Consolas"/>
                <a:ea typeface="Consolas"/>
                <a:cs typeface="Consolas"/>
                <a:sym typeface="Consolas"/>
              </a:rPr>
              <a:t>&lt;</a:t>
            </a:r>
            <a:r>
              <a:rPr b="0" i="0" lang="es-CO" sz="2000" u="none" cap="none" strike="noStrike">
                <a:solidFill>
                  <a:srgbClr val="569CD6"/>
                </a:solidFill>
                <a:latin typeface="Consolas"/>
                <a:ea typeface="Consolas"/>
                <a:cs typeface="Consolas"/>
                <a:sym typeface="Consolas"/>
              </a:rPr>
              <a:t>mesh</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receiveShadow…</a:t>
            </a:r>
            <a:endParaRPr b="0" i="0" sz="2000" u="none" cap="none" strike="noStrike">
              <a:solidFill>
                <a:srgbClr val="D4D4D4"/>
              </a:solidFill>
              <a:latin typeface="Consolas"/>
              <a:ea typeface="Consolas"/>
              <a:cs typeface="Consolas"/>
              <a:sym typeface="Consolas"/>
            </a:endParaRPr>
          </a:p>
        </p:txBody>
      </p:sp>
      <p:pic>
        <p:nvPicPr>
          <p:cNvPr id="354" name="Google Shape;354;p12"/>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58" name="Shape 358"/>
        <p:cNvGrpSpPr/>
        <p:nvPr/>
      </p:nvGrpSpPr>
      <p:grpSpPr>
        <a:xfrm>
          <a:off x="0" y="0"/>
          <a:ext cx="0" cy="0"/>
          <a:chOff x="0" y="0"/>
          <a:chExt cx="0" cy="0"/>
        </a:xfrm>
      </p:grpSpPr>
      <p:sp>
        <p:nvSpPr>
          <p:cNvPr id="359" name="Google Shape;359;p14"/>
          <p:cNvSpPr txBox="1"/>
          <p:nvPr/>
        </p:nvSpPr>
        <p:spPr>
          <a:xfrm>
            <a:off x="1019508" y="383461"/>
            <a:ext cx="10525500" cy="631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Luces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Hasta ahora hemos utilizado luces, pero no sabemos con exactitud donde están ubicadas, en qué parte están. Para ello utilizaremos los helpers de las luces.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Pero antes, hay muchas luces, que pueden utilizar desde three.js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Inter"/>
                <a:ea typeface="Inter"/>
                <a:cs typeface="Inter"/>
                <a:sym typeface="Inter"/>
              </a:rPr>
              <a:t>HemisphereLight:</a:t>
            </a:r>
            <a:r>
              <a:rPr b="0" i="0" lang="es-CO" sz="2000" u="none" cap="none" strike="noStrike">
                <a:solidFill>
                  <a:schemeClr val="lt1"/>
                </a:solidFill>
                <a:latin typeface="Inter"/>
                <a:ea typeface="Inter"/>
                <a:cs typeface="Inter"/>
                <a:sym typeface="Inter"/>
              </a:rPr>
              <a:t> </a:t>
            </a:r>
            <a:r>
              <a:rPr b="0" i="0" lang="es-CO" sz="2000" u="sng" cap="none" strike="noStrike">
                <a:solidFill>
                  <a:schemeClr val="lt1"/>
                </a:solidFill>
                <a:latin typeface="Consolas"/>
                <a:ea typeface="Consolas"/>
                <a:cs typeface="Consolas"/>
                <a:sym typeface="Consolas"/>
                <a:hlinkClick r:id="rId3">
                  <a:extLst>
                    <a:ext uri="{A12FA001-AC4F-418D-AE19-62706E023703}">
                      <ahyp:hlinkClr val="tx"/>
                    </a:ext>
                  </a:extLst>
                </a:hlinkClick>
              </a:rPr>
              <a:t>https://threejs.org/docs/index.html?q=ligh#api/en/lights/HemisphereLight</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Inter"/>
                <a:ea typeface="Inter"/>
                <a:cs typeface="Inter"/>
                <a:sym typeface="Inter"/>
              </a:rPr>
              <a:t>PointLight: </a:t>
            </a:r>
            <a:r>
              <a:rPr b="0" i="0" lang="es-CO" sz="2000" u="sng" cap="none" strike="noStrike">
                <a:solidFill>
                  <a:schemeClr val="lt1"/>
                </a:solidFill>
                <a:latin typeface="Inter"/>
                <a:ea typeface="Inter"/>
                <a:cs typeface="Inter"/>
                <a:sym typeface="Inter"/>
                <a:hlinkClick r:id="rId4">
                  <a:extLst>
                    <a:ext uri="{A12FA001-AC4F-418D-AE19-62706E023703}">
                      <ahyp:hlinkClr val="tx"/>
                    </a:ext>
                  </a:extLst>
                </a:hlinkClick>
              </a:rPr>
              <a:t>https://threejs.org/docs/index.html?q=ligh#api/en/lights/PointLight</a:t>
            </a:r>
            <a:endParaRPr b="0" i="0" sz="20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Inter"/>
                <a:ea typeface="Inter"/>
                <a:cs typeface="Inter"/>
                <a:sym typeface="Inter"/>
              </a:rPr>
              <a:t>RectAreaLight: </a:t>
            </a:r>
            <a:r>
              <a:rPr b="0" i="0" lang="es-CO" sz="2000" u="sng" cap="none" strike="noStrike">
                <a:solidFill>
                  <a:schemeClr val="lt1"/>
                </a:solidFill>
                <a:latin typeface="Inter"/>
                <a:ea typeface="Inter"/>
                <a:cs typeface="Inter"/>
                <a:sym typeface="Inter"/>
                <a:hlinkClick r:id="rId5">
                  <a:extLst>
                    <a:ext uri="{A12FA001-AC4F-418D-AE19-62706E023703}">
                      <ahyp:hlinkClr val="tx"/>
                    </a:ext>
                  </a:extLst>
                </a:hlinkClick>
              </a:rPr>
              <a:t>https://threejs.org/docs/index.html?q=ligh#api/en/lights/RectAreaLight</a:t>
            </a:r>
            <a:endParaRPr b="0" i="0" sz="20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highlight>
                  <a:srgbClr val="808080"/>
                </a:highlight>
                <a:latin typeface="Inter"/>
                <a:ea typeface="Inter"/>
                <a:cs typeface="Inter"/>
                <a:sym typeface="Inter"/>
              </a:rPr>
              <a:t>SpotLight:</a:t>
            </a:r>
            <a:endParaRPr b="0" i="0" sz="2000" u="none" cap="none" strike="noStrike">
              <a:solidFill>
                <a:schemeClr val="lt1"/>
              </a:solidFill>
              <a:highlight>
                <a:srgbClr val="808080"/>
              </a:highlight>
              <a:latin typeface="Inter"/>
              <a:ea typeface="Inter"/>
              <a:cs typeface="Inter"/>
              <a:sym typeface="Inter"/>
            </a:endParaRPr>
          </a:p>
          <a:p>
            <a:pPr indent="0" lvl="0" marL="0" marR="0" rtl="0" algn="l">
              <a:lnSpc>
                <a:spcPct val="100000"/>
              </a:lnSpc>
              <a:spcBef>
                <a:spcPts val="0"/>
              </a:spcBef>
              <a:spcAft>
                <a:spcPts val="0"/>
              </a:spcAft>
              <a:buClr>
                <a:srgbClr val="000000"/>
              </a:buClr>
              <a:buSzPts val="2000"/>
              <a:buFont typeface="Arial"/>
              <a:buNone/>
            </a:pPr>
            <a:r>
              <a:rPr b="0" i="0" lang="es-CO" sz="2000" u="sng" cap="none" strike="noStrike">
                <a:solidFill>
                  <a:schemeClr val="lt1"/>
                </a:solidFill>
                <a:latin typeface="Inter"/>
                <a:ea typeface="Inter"/>
                <a:cs typeface="Inter"/>
                <a:sym typeface="Inter"/>
                <a:hlinkClick r:id="rId6">
                  <a:extLst>
                    <a:ext uri="{A12FA001-AC4F-418D-AE19-62706E023703}">
                      <ahyp:hlinkClr val="tx"/>
                    </a:ext>
                  </a:extLst>
                </a:hlinkClick>
              </a:rPr>
              <a:t>https://threejs.org/docs/index.html?q=ligh#api/en/lights/SpotLight</a:t>
            </a:r>
            <a:r>
              <a:rPr b="0" i="0" lang="es-CO" sz="2000" u="none" cap="none" strike="noStrike">
                <a:solidFill>
                  <a:schemeClr val="lt1"/>
                </a:solidFill>
                <a:latin typeface="Inter"/>
                <a:ea typeface="Inter"/>
                <a:cs typeface="Inter"/>
                <a:sym typeface="Inter"/>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BBBBB"/>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p:txBody>
      </p:sp>
      <p:pic>
        <p:nvPicPr>
          <p:cNvPr id="360" name="Google Shape;360;p14"/>
          <p:cNvPicPr preferRelativeResize="0"/>
          <p:nvPr/>
        </p:nvPicPr>
        <p:blipFill rotWithShape="1">
          <a:blip r:embed="rId7">
            <a:alphaModFix/>
          </a:blip>
          <a:srcRect b="0" l="0" r="0" t="0"/>
          <a:stretch/>
        </p:blipFill>
        <p:spPr>
          <a:xfrm>
            <a:off x="10898012" y="7"/>
            <a:ext cx="1293993" cy="1297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64" name="Shape 364"/>
        <p:cNvGrpSpPr/>
        <p:nvPr/>
      </p:nvGrpSpPr>
      <p:grpSpPr>
        <a:xfrm>
          <a:off x="0" y="0"/>
          <a:ext cx="0" cy="0"/>
          <a:chOff x="0" y="0"/>
          <a:chExt cx="0" cy="0"/>
        </a:xfrm>
      </p:grpSpPr>
      <p:sp>
        <p:nvSpPr>
          <p:cNvPr id="365" name="Google Shape;365;p15"/>
          <p:cNvSpPr txBox="1"/>
          <p:nvPr/>
        </p:nvSpPr>
        <p:spPr>
          <a:xfrm>
            <a:off x="1019508" y="383461"/>
            <a:ext cx="10525500" cy="16927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Luces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BBBBB"/>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p:txBody>
      </p:sp>
      <p:pic>
        <p:nvPicPr>
          <p:cNvPr id="366" name="Google Shape;366;p15"/>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id="367" name="Google Shape;367;p15"/>
          <p:cNvPicPr preferRelativeResize="0"/>
          <p:nvPr/>
        </p:nvPicPr>
        <p:blipFill rotWithShape="1">
          <a:blip r:embed="rId4">
            <a:alphaModFix/>
          </a:blip>
          <a:srcRect b="0" l="0" r="0" t="0"/>
          <a:stretch/>
        </p:blipFill>
        <p:spPr>
          <a:xfrm>
            <a:off x="1484116" y="1297858"/>
            <a:ext cx="9596284" cy="2621571"/>
          </a:xfrm>
          <a:prstGeom prst="rect">
            <a:avLst/>
          </a:prstGeom>
          <a:noFill/>
          <a:ln>
            <a:noFill/>
          </a:ln>
        </p:spPr>
      </p:pic>
      <p:pic>
        <p:nvPicPr>
          <p:cNvPr id="368" name="Google Shape;368;p15"/>
          <p:cNvPicPr preferRelativeResize="0"/>
          <p:nvPr/>
        </p:nvPicPr>
        <p:blipFill rotWithShape="1">
          <a:blip r:embed="rId5">
            <a:alphaModFix/>
          </a:blip>
          <a:srcRect b="0" l="0" r="0" t="0"/>
          <a:stretch/>
        </p:blipFill>
        <p:spPr>
          <a:xfrm>
            <a:off x="3343122" y="3922761"/>
            <a:ext cx="6047416" cy="25173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72" name="Shape 372"/>
        <p:cNvGrpSpPr/>
        <p:nvPr/>
      </p:nvGrpSpPr>
      <p:grpSpPr>
        <a:xfrm>
          <a:off x="0" y="0"/>
          <a:ext cx="0" cy="0"/>
          <a:chOff x="0" y="0"/>
          <a:chExt cx="0" cy="0"/>
        </a:xfrm>
      </p:grpSpPr>
      <p:sp>
        <p:nvSpPr>
          <p:cNvPr id="373" name="Google Shape;373;p16"/>
          <p:cNvSpPr txBox="1"/>
          <p:nvPr/>
        </p:nvSpPr>
        <p:spPr>
          <a:xfrm>
            <a:off x="1019508" y="383461"/>
            <a:ext cx="10525500" cy="7111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useHelper()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Importemos useHelper de drei</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C586C0"/>
                </a:solidFill>
                <a:latin typeface="Consolas"/>
                <a:ea typeface="Consolas"/>
                <a:cs typeface="Consolas"/>
                <a:sym typeface="Consolas"/>
              </a:rPr>
              <a:t>import</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9CDCFE"/>
                </a:solidFill>
                <a:latin typeface="Consolas"/>
                <a:ea typeface="Consolas"/>
                <a:cs typeface="Consolas"/>
                <a:sym typeface="Consolas"/>
              </a:rPr>
              <a:t>useHelper</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C586C0"/>
                </a:solidFill>
                <a:latin typeface="Consolas"/>
                <a:ea typeface="Consolas"/>
                <a:cs typeface="Consolas"/>
                <a:sym typeface="Consolas"/>
              </a:rPr>
              <a:t>from</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CE9178"/>
                </a:solidFill>
                <a:latin typeface="Consolas"/>
                <a:ea typeface="Consolas"/>
                <a:cs typeface="Consolas"/>
                <a:sym typeface="Consolas"/>
              </a:rPr>
              <a:t>'@react-three/drei'</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Creemos una referencia al directionalLigtht</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9CDCFE"/>
                </a:solidFill>
                <a:latin typeface="Consolas"/>
                <a:ea typeface="Consolas"/>
                <a:cs typeface="Consolas"/>
                <a:sym typeface="Consolas"/>
              </a:rPr>
              <a:t>ref</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569CD6"/>
                </a:solidFill>
                <a:latin typeface="Consolas"/>
                <a:ea typeface="Consolas"/>
                <a:cs typeface="Consolas"/>
                <a:sym typeface="Consolas"/>
              </a:rPr>
              <a:t>{</a:t>
            </a:r>
            <a:r>
              <a:rPr b="0" i="0" lang="es-CO" sz="2000" u="none" cap="none" strike="noStrike">
                <a:solidFill>
                  <a:srgbClr val="4FC1FF"/>
                </a:solidFill>
                <a:latin typeface="Consolas"/>
                <a:ea typeface="Consolas"/>
                <a:cs typeface="Consolas"/>
                <a:sym typeface="Consolas"/>
              </a:rPr>
              <a:t>directionalLightRef</a:t>
            </a:r>
            <a:r>
              <a:rPr b="0" i="0" lang="es-CO" sz="2000" u="none" cap="none" strike="noStrike">
                <a:solidFill>
                  <a:srgbClr val="569CD6"/>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Agreguemos useHelper, el cual el constructor recibe la referencia de la luz, el Helper de la luz, y el tamaño, el helper se encuentra en Three.js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69CD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C586C0"/>
                </a:solidFill>
                <a:latin typeface="Consolas"/>
                <a:ea typeface="Consolas"/>
                <a:cs typeface="Consolas"/>
                <a:sym typeface="Consolas"/>
              </a:rPr>
              <a:t>import</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9CDCFE"/>
                </a:solidFill>
                <a:latin typeface="Consolas"/>
                <a:ea typeface="Consolas"/>
                <a:cs typeface="Consolas"/>
                <a:sym typeface="Consolas"/>
              </a:rPr>
              <a:t>DirectionalLightHelper</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C586C0"/>
                </a:solidFill>
                <a:latin typeface="Consolas"/>
                <a:ea typeface="Consolas"/>
                <a:cs typeface="Consolas"/>
                <a:sym typeface="Consolas"/>
              </a:rPr>
              <a:t>from</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CE9178"/>
                </a:solidFill>
                <a:latin typeface="Consolas"/>
                <a:ea typeface="Consolas"/>
                <a:cs typeface="Consolas"/>
                <a:sym typeface="Consolas"/>
              </a:rPr>
              <a:t>'three'</a:t>
            </a:r>
            <a:r>
              <a:rPr b="0" i="0" lang="es-CO" sz="2000" u="none" cap="none" strike="noStrike">
                <a:solidFill>
                  <a:srgbClr val="D4D4D4"/>
                </a:solidFill>
                <a:latin typeface="Consolas"/>
                <a:ea typeface="Consolas"/>
                <a:cs typeface="Consolas"/>
                <a:sym typeface="Consolas"/>
              </a:rPr>
              <a:t>;</a:t>
            </a:r>
            <a:endParaRPr b="0" i="0" sz="2000" u="none" cap="none" strike="noStrike">
              <a:solidFill>
                <a:srgbClr val="569CD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sng" cap="none" strike="noStrike">
                <a:solidFill>
                  <a:schemeClr val="lt1"/>
                </a:solidFill>
                <a:latin typeface="Consolas"/>
                <a:ea typeface="Consolas"/>
                <a:cs typeface="Consolas"/>
                <a:sym typeface="Consolas"/>
                <a:hlinkClick r:id="rId3">
                  <a:extLst>
                    <a:ext uri="{A12FA001-AC4F-418D-AE19-62706E023703}">
                      <ahyp:hlinkClr val="tx"/>
                    </a:ext>
                  </a:extLst>
                </a:hlinkClick>
              </a:rPr>
              <a:t>https://threejs.org/docs/index.html?q=helper#api/en/helpers/DirectionalLightHelper</a:t>
            </a:r>
            <a:r>
              <a:rPr b="0" i="0" lang="es-CO" sz="2000" u="none" cap="none" strike="noStrike">
                <a:solidFill>
                  <a:schemeClr val="lt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69CD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CDCAA"/>
                </a:solidFill>
                <a:latin typeface="Consolas"/>
                <a:ea typeface="Consolas"/>
                <a:cs typeface="Consolas"/>
                <a:sym typeface="Consolas"/>
              </a:rPr>
              <a:t>useHelper</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4FC1FF"/>
                </a:solidFill>
                <a:latin typeface="Consolas"/>
                <a:ea typeface="Consolas"/>
                <a:cs typeface="Consolas"/>
                <a:sym typeface="Consolas"/>
              </a:rPr>
              <a:t>directionalLightRef</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EC9B0"/>
                </a:solidFill>
                <a:latin typeface="Consolas"/>
                <a:ea typeface="Consolas"/>
                <a:cs typeface="Consolas"/>
                <a:sym typeface="Consolas"/>
              </a:rPr>
              <a:t>DirectionalLightHelper</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B5CEA8"/>
                </a:solidFill>
                <a:latin typeface="Consolas"/>
                <a:ea typeface="Consolas"/>
                <a:cs typeface="Consolas"/>
                <a:sym typeface="Consolas"/>
              </a:rPr>
              <a:t>1</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BBBBB"/>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p:txBody>
      </p:sp>
      <p:pic>
        <p:nvPicPr>
          <p:cNvPr id="374" name="Google Shape;374;p16"/>
          <p:cNvPicPr preferRelativeResize="0"/>
          <p:nvPr/>
        </p:nvPicPr>
        <p:blipFill rotWithShape="1">
          <a:blip r:embed="rId4">
            <a:alphaModFix/>
          </a:blip>
          <a:srcRect b="0" l="0" r="0" t="0"/>
          <a:stretch/>
        </p:blipFill>
        <p:spPr>
          <a:xfrm>
            <a:off x="10898012" y="7"/>
            <a:ext cx="1293993" cy="12978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78" name="Shape 378"/>
        <p:cNvGrpSpPr/>
        <p:nvPr/>
      </p:nvGrpSpPr>
      <p:grpSpPr>
        <a:xfrm>
          <a:off x="0" y="0"/>
          <a:ext cx="0" cy="0"/>
          <a:chOff x="0" y="0"/>
          <a:chExt cx="0" cy="0"/>
        </a:xfrm>
      </p:grpSpPr>
      <p:sp>
        <p:nvSpPr>
          <p:cNvPr id="379" name="Google Shape;379;p17"/>
          <p:cNvSpPr txBox="1"/>
          <p:nvPr/>
        </p:nvSpPr>
        <p:spPr>
          <a:xfrm>
            <a:off x="1019508" y="383461"/>
            <a:ext cx="10525500" cy="32316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useHelper()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Cambiemos la posición del directionalLight</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9CDCFE"/>
                </a:solidFill>
                <a:latin typeface="Consolas"/>
                <a:ea typeface="Consolas"/>
                <a:cs typeface="Consolas"/>
                <a:sym typeface="Consolas"/>
              </a:rPr>
              <a:t>position</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569CD6"/>
                </a:solidFill>
                <a:latin typeface="Consolas"/>
                <a:ea typeface="Consolas"/>
                <a:cs typeface="Consolas"/>
                <a:sym typeface="Consolas"/>
              </a:rPr>
              <a:t>{</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B5CEA8"/>
                </a:solidFill>
                <a:latin typeface="Consolas"/>
                <a:ea typeface="Consolas"/>
                <a:cs typeface="Consolas"/>
                <a:sym typeface="Consolas"/>
              </a:rPr>
              <a:t>0</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B5CEA8"/>
                </a:solidFill>
                <a:latin typeface="Consolas"/>
                <a:ea typeface="Consolas"/>
                <a:cs typeface="Consolas"/>
                <a:sym typeface="Consolas"/>
              </a:rPr>
              <a:t>5</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B5CEA8"/>
                </a:solidFill>
                <a:latin typeface="Consolas"/>
                <a:ea typeface="Consolas"/>
                <a:cs typeface="Consolas"/>
                <a:sym typeface="Consolas"/>
              </a:rPr>
              <a:t>2</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569CD6"/>
                </a:solidFill>
                <a:latin typeface="Consolas"/>
                <a:ea typeface="Consolas"/>
                <a:cs typeface="Consolas"/>
                <a:sym typeface="Consolas"/>
              </a:rPr>
              <a:t>}</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BBBBB"/>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p:txBody>
      </p:sp>
      <p:pic>
        <p:nvPicPr>
          <p:cNvPr id="380" name="Google Shape;380;p17"/>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384" name="Shape 384"/>
        <p:cNvGrpSpPr/>
        <p:nvPr/>
      </p:nvGrpSpPr>
      <p:grpSpPr>
        <a:xfrm>
          <a:off x="0" y="0"/>
          <a:ext cx="0" cy="0"/>
          <a:chOff x="0" y="0"/>
          <a:chExt cx="0" cy="0"/>
        </a:xfrm>
      </p:grpSpPr>
      <p:sp>
        <p:nvSpPr>
          <p:cNvPr id="385" name="Google Shape;385;p18"/>
          <p:cNvSpPr txBox="1"/>
          <p:nvPr/>
        </p:nvSpPr>
        <p:spPr>
          <a:xfrm>
            <a:off x="833258" y="629786"/>
            <a:ext cx="10525500" cy="4463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chemeClr val="lt1"/>
                </a:solidFill>
                <a:latin typeface="Consolas"/>
                <a:ea typeface="Consolas"/>
                <a:cs typeface="Consolas"/>
                <a:sym typeface="Consolas"/>
              </a:rPr>
              <a:t>TAREA</a:t>
            </a:r>
            <a:endParaRPr b="0" i="0" sz="3200" u="none" cap="none" strike="noStrike">
              <a:solidFill>
                <a:schemeClr val="lt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1. Terminar la práctica de la clase.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2. Implementar sombras.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3. Implementar </a:t>
            </a:r>
            <a:r>
              <a:rPr b="0" i="0" lang="es-CO" sz="2000" u="none" cap="none" strike="noStrike">
                <a:solidFill>
                  <a:schemeClr val="lt1"/>
                </a:solidFill>
                <a:highlight>
                  <a:srgbClr val="888888"/>
                </a:highlight>
                <a:latin typeface="Inter"/>
                <a:ea typeface="Inter"/>
                <a:cs typeface="Inter"/>
                <a:sym typeface="Inter"/>
              </a:rPr>
              <a:t>HemisphereLight</a:t>
            </a:r>
            <a:r>
              <a:rPr b="0" i="0" lang="es-CO" sz="2000" u="none" cap="none" strike="noStrike">
                <a:solidFill>
                  <a:schemeClr val="lt1"/>
                </a:solidFill>
                <a:latin typeface="Inter"/>
                <a:ea typeface="Inter"/>
                <a:cs typeface="Inter"/>
                <a:sym typeface="Inter"/>
              </a:rPr>
              <a:t>, </a:t>
            </a:r>
            <a:r>
              <a:rPr b="0" i="0" lang="es-CO" sz="2000" u="none" cap="none" strike="noStrike">
                <a:solidFill>
                  <a:schemeClr val="lt1"/>
                </a:solidFill>
                <a:highlight>
                  <a:srgbClr val="888888"/>
                </a:highlight>
                <a:latin typeface="Inter"/>
                <a:ea typeface="Inter"/>
                <a:cs typeface="Inter"/>
                <a:sym typeface="Inter"/>
              </a:rPr>
              <a:t>PointLight</a:t>
            </a:r>
            <a:r>
              <a:rPr b="0" i="0" lang="es-CO" sz="2000" u="none" cap="none" strike="noStrike">
                <a:solidFill>
                  <a:schemeClr val="lt1"/>
                </a:solidFill>
                <a:latin typeface="Inter"/>
                <a:ea typeface="Inter"/>
                <a:cs typeface="Inter"/>
                <a:sym typeface="Inter"/>
              </a:rPr>
              <a:t>, </a:t>
            </a:r>
            <a:r>
              <a:rPr b="0" i="0" lang="es-CO" sz="2000" u="none" cap="none" strike="noStrike">
                <a:solidFill>
                  <a:schemeClr val="lt1"/>
                </a:solidFill>
                <a:highlight>
                  <a:srgbClr val="888888"/>
                </a:highlight>
                <a:latin typeface="Inter"/>
                <a:ea typeface="Inter"/>
                <a:cs typeface="Inter"/>
                <a:sym typeface="Inter"/>
              </a:rPr>
              <a:t>RectAreaLight </a:t>
            </a:r>
            <a:r>
              <a:rPr b="0" i="0" lang="es-CO" sz="2000" u="none" cap="none" strike="noStrike">
                <a:solidFill>
                  <a:schemeClr val="lt1"/>
                </a:solidFill>
                <a:latin typeface="Inter"/>
                <a:ea typeface="Inter"/>
                <a:cs typeface="Inter"/>
                <a:sym typeface="Inter"/>
              </a:rPr>
              <a:t>y </a:t>
            </a:r>
            <a:r>
              <a:rPr b="0" i="0" lang="es-CO" sz="2000" u="none" cap="none" strike="noStrike">
                <a:solidFill>
                  <a:srgbClr val="888888"/>
                </a:solidFill>
                <a:latin typeface="Inter"/>
                <a:ea typeface="Inter"/>
                <a:cs typeface="Inter"/>
                <a:sym typeface="Inter"/>
              </a:rPr>
              <a:t>SpotLight </a:t>
            </a:r>
            <a:r>
              <a:rPr b="0" i="0" lang="es-CO" sz="2000" u="none" cap="none" strike="noStrike">
                <a:solidFill>
                  <a:schemeClr val="lt1"/>
                </a:solidFill>
                <a:latin typeface="Inter"/>
                <a:ea typeface="Inter"/>
                <a:cs typeface="Inter"/>
                <a:sym typeface="Inter"/>
              </a:rPr>
              <a:t>sobre la práctica que están realizando, junto con cada helper.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Inter"/>
                <a:ea typeface="Inter"/>
                <a:cs typeface="Inter"/>
                <a:sym typeface="Inter"/>
              </a:rPr>
              <a:t>3. Nota: dejen solo una luz y un helper activo, las demás luces que queden en comentarios.</a:t>
            </a:r>
            <a:endParaRPr b="0" i="0" sz="20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000"/>
              <a:buFont typeface="Arial"/>
              <a:buNone/>
            </a:pPr>
            <a:r>
              <a:t/>
            </a:r>
            <a:endParaRPr sz="2000">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000"/>
              <a:buFont typeface="Arial"/>
              <a:buNone/>
            </a:pPr>
            <a:r>
              <a:rPr lang="es-CO" sz="2000">
                <a:solidFill>
                  <a:schemeClr val="lt1"/>
                </a:solidFill>
                <a:latin typeface="Inter"/>
                <a:ea typeface="Inter"/>
                <a:cs typeface="Inter"/>
                <a:sym typeface="Inter"/>
              </a:rPr>
              <a:t>Subanlo a sus githubs y envien solo el link donde se encuentra alojado.</a:t>
            </a:r>
            <a:endParaRPr sz="2000">
              <a:solidFill>
                <a:schemeClr val="lt1"/>
              </a:solidFill>
              <a:latin typeface="Inter"/>
              <a:ea typeface="Inter"/>
              <a:cs typeface="Inter"/>
              <a:sym typeface="Inter"/>
            </a:endParaRPr>
          </a:p>
        </p:txBody>
      </p:sp>
      <p:pic>
        <p:nvPicPr>
          <p:cNvPr id="386" name="Google Shape;386;p18"/>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09" name="Shape 109"/>
        <p:cNvGrpSpPr/>
        <p:nvPr/>
      </p:nvGrpSpPr>
      <p:grpSpPr>
        <a:xfrm>
          <a:off x="0" y="0"/>
          <a:ext cx="0" cy="0"/>
          <a:chOff x="0" y="0"/>
          <a:chExt cx="0" cy="0"/>
        </a:xfrm>
      </p:grpSpPr>
      <p:sp>
        <p:nvSpPr>
          <p:cNvPr id="110" name="Google Shape;110;g1dfacd372bf_1_0"/>
          <p:cNvSpPr txBox="1"/>
          <p:nvPr/>
        </p:nvSpPr>
        <p:spPr>
          <a:xfrm>
            <a:off x="833250" y="1159378"/>
            <a:ext cx="10525500" cy="3232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chemeClr val="lt1"/>
                </a:solidFill>
                <a:latin typeface="Consolas"/>
                <a:ea typeface="Consolas"/>
                <a:cs typeface="Consolas"/>
                <a:sym typeface="Consolas"/>
              </a:rPr>
              <a:t>AnimationAction</a:t>
            </a:r>
            <a:endParaRPr b="1"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Reproduce las animaciones que se almacenan en AnimationClips.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1" lang="es-CO" sz="2000" u="none" cap="none" strike="noStrike">
                <a:solidFill>
                  <a:schemeClr val="lt1"/>
                </a:solidFill>
                <a:latin typeface="Consolas"/>
                <a:ea typeface="Consolas"/>
                <a:cs typeface="Consolas"/>
                <a:sym typeface="Consolas"/>
              </a:rPr>
              <a:t>Constructor</a:t>
            </a:r>
            <a:endParaRPr b="0" i="1"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1" lang="es-CO" sz="2000" u="none" cap="none" strike="noStrike">
                <a:solidFill>
                  <a:schemeClr val="lt1"/>
                </a:solidFill>
                <a:latin typeface="Consolas"/>
                <a:ea typeface="Consolas"/>
                <a:cs typeface="Consolas"/>
                <a:sym typeface="Consolas"/>
              </a:rPr>
              <a:t>AnimationAction( mixer : </a:t>
            </a:r>
            <a:r>
              <a:rPr b="0" i="1" lang="es-CO" sz="2000" u="sng" cap="none" strike="noStrike">
                <a:solidFill>
                  <a:schemeClr val="lt1"/>
                </a:solidFill>
                <a:latin typeface="Consolas"/>
                <a:ea typeface="Consolas"/>
                <a:cs typeface="Consolas"/>
                <a:sym typeface="Consolas"/>
                <a:hlinkClick r:id="rId3">
                  <a:extLst>
                    <a:ext uri="{A12FA001-AC4F-418D-AE19-62706E023703}">
                      <ahyp:hlinkClr val="tx"/>
                    </a:ext>
                  </a:extLst>
                </a:hlinkClick>
              </a:rPr>
              <a:t>AnimationMixer</a:t>
            </a:r>
            <a:r>
              <a:rPr b="0" i="1" lang="es-CO" sz="2000" u="none" cap="none" strike="noStrike">
                <a:solidFill>
                  <a:schemeClr val="lt1"/>
                </a:solidFill>
                <a:latin typeface="Consolas"/>
                <a:ea typeface="Consolas"/>
                <a:cs typeface="Consolas"/>
                <a:sym typeface="Consolas"/>
              </a:rPr>
              <a:t>, clip : </a:t>
            </a:r>
            <a:r>
              <a:rPr b="0" i="1" lang="es-CO" sz="2000" u="sng" cap="none" strike="noStrike">
                <a:solidFill>
                  <a:schemeClr val="lt1"/>
                </a:solidFill>
                <a:latin typeface="Consolas"/>
                <a:ea typeface="Consolas"/>
                <a:cs typeface="Consolas"/>
                <a:sym typeface="Consolas"/>
                <a:hlinkClick r:id="rId4">
                  <a:extLst>
                    <a:ext uri="{A12FA001-AC4F-418D-AE19-62706E023703}">
                      <ahyp:hlinkClr val="tx"/>
                    </a:ext>
                  </a:extLst>
                </a:hlinkClick>
              </a:rPr>
              <a:t>AnimationClip</a:t>
            </a:r>
            <a:r>
              <a:rPr b="0" i="1" lang="es-CO" sz="2000" u="none" cap="none" strike="noStrike">
                <a:solidFill>
                  <a:schemeClr val="lt1"/>
                </a:solidFill>
                <a:latin typeface="Consolas"/>
                <a:ea typeface="Consolas"/>
                <a:cs typeface="Consolas"/>
                <a:sym typeface="Consolas"/>
              </a:rPr>
              <a:t>, localRoot : </a:t>
            </a:r>
            <a:r>
              <a:rPr b="0" i="1" lang="es-CO" sz="2000" u="sng" cap="none" strike="noStrike">
                <a:solidFill>
                  <a:schemeClr val="lt1"/>
                </a:solidFill>
                <a:latin typeface="Consolas"/>
                <a:ea typeface="Consolas"/>
                <a:cs typeface="Consolas"/>
                <a:sym typeface="Consolas"/>
                <a:hlinkClick r:id="rId5">
                  <a:extLst>
                    <a:ext uri="{A12FA001-AC4F-418D-AE19-62706E023703}">
                      <ahyp:hlinkClr val="tx"/>
                    </a:ext>
                  </a:extLst>
                </a:hlinkClick>
              </a:rPr>
              <a:t>Object3D</a:t>
            </a:r>
            <a:r>
              <a:rPr b="0" i="1" lang="es-CO" sz="2000" u="none" cap="none" strike="noStrike">
                <a:solidFill>
                  <a:schemeClr val="lt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sng" cap="none" strike="noStrike">
                <a:solidFill>
                  <a:schemeClr val="lt1"/>
                </a:solidFill>
                <a:latin typeface="Consolas"/>
                <a:ea typeface="Consolas"/>
                <a:cs typeface="Consolas"/>
                <a:sym typeface="Consolas"/>
                <a:hlinkClick r:id="rId6">
                  <a:extLst>
                    <a:ext uri="{A12FA001-AC4F-418D-AE19-62706E023703}">
                      <ahyp:hlinkClr val="tx"/>
                    </a:ext>
                  </a:extLst>
                </a:hlinkClick>
              </a:rPr>
              <a:t>https://threejs.org/docs/?q=anima#api/en/animation/AnimationAction</a:t>
            </a:r>
            <a:r>
              <a:rPr b="0" i="0" lang="es-CO" sz="2000" u="none" cap="none" strike="noStrike">
                <a:solidFill>
                  <a:schemeClr val="lt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onsolas"/>
              <a:ea typeface="Consolas"/>
              <a:cs typeface="Consolas"/>
              <a:sym typeface="Consolas"/>
            </a:endParaRPr>
          </a:p>
        </p:txBody>
      </p:sp>
      <p:pic>
        <p:nvPicPr>
          <p:cNvPr id="111" name="Google Shape;111;g1dfacd372bf_1_0"/>
          <p:cNvPicPr preferRelativeResize="0"/>
          <p:nvPr/>
        </p:nvPicPr>
        <p:blipFill rotWithShape="1">
          <a:blip r:embed="rId7">
            <a:alphaModFix/>
          </a:blip>
          <a:srcRect b="0" l="0" r="0" t="0"/>
          <a:stretch/>
        </p:blipFill>
        <p:spPr>
          <a:xfrm>
            <a:off x="10898012" y="7"/>
            <a:ext cx="1293993" cy="1297851"/>
          </a:xfrm>
          <a:prstGeom prst="rect">
            <a:avLst/>
          </a:prstGeom>
          <a:noFill/>
          <a:ln>
            <a:noFill/>
          </a:ln>
        </p:spPr>
      </p:pic>
      <p:pic>
        <p:nvPicPr>
          <p:cNvPr id="112" name="Google Shape;112;g1dfacd372bf_1_0"/>
          <p:cNvPicPr preferRelativeResize="0"/>
          <p:nvPr/>
        </p:nvPicPr>
        <p:blipFill rotWithShape="1">
          <a:blip r:embed="rId8">
            <a:alphaModFix/>
          </a:blip>
          <a:srcRect b="0" l="0" r="0" t="0"/>
          <a:stretch/>
        </p:blipFill>
        <p:spPr>
          <a:xfrm>
            <a:off x="3923915" y="4642067"/>
            <a:ext cx="4344169" cy="13221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16" name="Shape 116"/>
        <p:cNvGrpSpPr/>
        <p:nvPr/>
      </p:nvGrpSpPr>
      <p:grpSpPr>
        <a:xfrm>
          <a:off x="0" y="0"/>
          <a:ext cx="0" cy="0"/>
          <a:chOff x="0" y="0"/>
          <a:chExt cx="0" cy="0"/>
        </a:xfrm>
      </p:grpSpPr>
      <p:sp>
        <p:nvSpPr>
          <p:cNvPr id="117" name="Google Shape;117;g1dfacd372bf_1_25"/>
          <p:cNvSpPr txBox="1"/>
          <p:nvPr/>
        </p:nvSpPr>
        <p:spPr>
          <a:xfrm>
            <a:off x="833250" y="982196"/>
            <a:ext cx="10525500" cy="4893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Ejemplo desde three.js con el fox</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FC1F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4FC1FF"/>
                </a:solidFill>
                <a:latin typeface="Consolas"/>
                <a:ea typeface="Consolas"/>
                <a:cs typeface="Consolas"/>
                <a:sym typeface="Consolas"/>
              </a:rPr>
              <a:t>gltfLoader</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DCDCAA"/>
                </a:solidFill>
                <a:latin typeface="Consolas"/>
                <a:ea typeface="Consolas"/>
                <a:cs typeface="Consolas"/>
                <a:sym typeface="Consolas"/>
              </a:rPr>
              <a:t>load</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CE9178"/>
                </a:solidFill>
                <a:latin typeface="Consolas"/>
                <a:ea typeface="Consolas"/>
                <a:cs typeface="Consolas"/>
                <a:sym typeface="Consolas"/>
              </a:rPr>
              <a:t>'/models/Fox/glTF/Fox.gltf'</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gltf</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=&gt;</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gltf</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9CDCFE"/>
                </a:solidFill>
                <a:latin typeface="Consolas"/>
                <a:ea typeface="Consolas"/>
                <a:cs typeface="Consolas"/>
                <a:sym typeface="Consolas"/>
              </a:rPr>
              <a:t>scene</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4FC1FF"/>
                </a:solidFill>
                <a:latin typeface="Consolas"/>
                <a:ea typeface="Consolas"/>
                <a:cs typeface="Consolas"/>
                <a:sym typeface="Consolas"/>
              </a:rPr>
              <a:t>scale</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DCDCAA"/>
                </a:solidFill>
                <a:latin typeface="Consolas"/>
                <a:ea typeface="Consolas"/>
                <a:cs typeface="Consolas"/>
                <a:sym typeface="Consolas"/>
              </a:rPr>
              <a:t>set</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B5CEA8"/>
                </a:solidFill>
                <a:latin typeface="Consolas"/>
                <a:ea typeface="Consolas"/>
                <a:cs typeface="Consolas"/>
                <a:sym typeface="Consolas"/>
              </a:rPr>
              <a:t>0.025</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B5CEA8"/>
                </a:solidFill>
                <a:latin typeface="Consolas"/>
                <a:ea typeface="Consolas"/>
                <a:cs typeface="Consolas"/>
                <a:sym typeface="Consolas"/>
              </a:rPr>
              <a:t>0.025</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B5CEA8"/>
                </a:solidFill>
                <a:latin typeface="Consolas"/>
                <a:ea typeface="Consolas"/>
                <a:cs typeface="Consolas"/>
                <a:sym typeface="Consolas"/>
              </a:rPr>
              <a:t>0.025</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scene</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DCDCAA"/>
                </a:solidFill>
                <a:latin typeface="Consolas"/>
                <a:ea typeface="Consolas"/>
                <a:cs typeface="Consolas"/>
                <a:sym typeface="Consolas"/>
              </a:rPr>
              <a:t>add</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9CDCFE"/>
                </a:solidFill>
                <a:latin typeface="Consolas"/>
                <a:ea typeface="Consolas"/>
                <a:cs typeface="Consolas"/>
                <a:sym typeface="Consolas"/>
              </a:rPr>
              <a:t>gltf</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9CDCFE"/>
                </a:solidFill>
                <a:latin typeface="Consolas"/>
                <a:ea typeface="Consolas"/>
                <a:cs typeface="Consolas"/>
                <a:sym typeface="Consolas"/>
              </a:rPr>
              <a:t>scene</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br>
              <a:rPr b="0" i="0" lang="es-CO" sz="2000" u="none" cap="none" strike="noStrike">
                <a:solidFill>
                  <a:srgbClr val="D4D4D4"/>
                </a:solidFill>
                <a:latin typeface="Consolas"/>
                <a:ea typeface="Consolas"/>
                <a:cs typeface="Consolas"/>
                <a:sym typeface="Consolas"/>
              </a:rPr>
            </a:b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6A9955"/>
                </a:solidFill>
                <a:latin typeface="Consolas"/>
                <a:ea typeface="Consolas"/>
                <a:cs typeface="Consolas"/>
                <a:sym typeface="Consolas"/>
              </a:rPr>
              <a:t>// Animation</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9CDCFE"/>
                </a:solidFill>
                <a:latin typeface="Consolas"/>
                <a:ea typeface="Consolas"/>
                <a:cs typeface="Consolas"/>
                <a:sym typeface="Consolas"/>
              </a:rPr>
              <a:t>mixer</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569CD6"/>
                </a:solidFill>
                <a:latin typeface="Consolas"/>
                <a:ea typeface="Consolas"/>
                <a:cs typeface="Consolas"/>
                <a:sym typeface="Consolas"/>
              </a:rPr>
              <a:t>new</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THREE</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4EC9B0"/>
                </a:solidFill>
                <a:latin typeface="Consolas"/>
                <a:ea typeface="Consolas"/>
                <a:cs typeface="Consolas"/>
                <a:sym typeface="Consolas"/>
              </a:rPr>
              <a:t>AnimationMixer</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9CDCFE"/>
                </a:solidFill>
                <a:latin typeface="Consolas"/>
                <a:ea typeface="Consolas"/>
                <a:cs typeface="Consolas"/>
                <a:sym typeface="Consolas"/>
              </a:rPr>
              <a:t>gltf</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9CDCFE"/>
                </a:solidFill>
                <a:latin typeface="Consolas"/>
                <a:ea typeface="Consolas"/>
                <a:cs typeface="Consolas"/>
                <a:sym typeface="Consolas"/>
              </a:rPr>
              <a:t>scene</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const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action</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9CDCFE"/>
                </a:solidFill>
                <a:latin typeface="Consolas"/>
                <a:ea typeface="Consolas"/>
                <a:cs typeface="Consolas"/>
                <a:sym typeface="Consolas"/>
              </a:rPr>
              <a:t>mixer</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DCDCAA"/>
                </a:solidFill>
                <a:latin typeface="Consolas"/>
                <a:ea typeface="Consolas"/>
                <a:cs typeface="Consolas"/>
                <a:sym typeface="Consolas"/>
              </a:rPr>
              <a:t>clipAction</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9CDCFE"/>
                </a:solidFill>
                <a:latin typeface="Consolas"/>
                <a:ea typeface="Consolas"/>
                <a:cs typeface="Consolas"/>
                <a:sym typeface="Consolas"/>
              </a:rPr>
              <a:t>gltf</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9CDCFE"/>
                </a:solidFill>
                <a:latin typeface="Consolas"/>
                <a:ea typeface="Consolas"/>
                <a:cs typeface="Consolas"/>
                <a:sym typeface="Consolas"/>
              </a:rPr>
              <a:t>animations</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B5CEA8"/>
                </a:solidFill>
                <a:latin typeface="Consolas"/>
                <a:ea typeface="Consolas"/>
                <a:cs typeface="Consolas"/>
                <a:sym typeface="Consolas"/>
              </a:rPr>
              <a:t>2</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action</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DCDCAA"/>
                </a:solidFill>
                <a:latin typeface="Consolas"/>
                <a:ea typeface="Consolas"/>
                <a:cs typeface="Consolas"/>
                <a:sym typeface="Consolas"/>
              </a:rPr>
              <a:t>play</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onsolas"/>
              <a:ea typeface="Consolas"/>
              <a:cs typeface="Consolas"/>
              <a:sym typeface="Consolas"/>
            </a:endParaRPr>
          </a:p>
        </p:txBody>
      </p:sp>
      <p:pic>
        <p:nvPicPr>
          <p:cNvPr id="118" name="Google Shape;118;g1dfacd372bf_1_25"/>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22" name="Shape 122"/>
        <p:cNvGrpSpPr/>
        <p:nvPr/>
      </p:nvGrpSpPr>
      <p:grpSpPr>
        <a:xfrm>
          <a:off x="0" y="0"/>
          <a:ext cx="0" cy="0"/>
          <a:chOff x="0" y="0"/>
          <a:chExt cx="0" cy="0"/>
        </a:xfrm>
      </p:grpSpPr>
      <p:pic>
        <p:nvPicPr>
          <p:cNvPr id="123" name="Google Shape;123;g1dfacd372bf_1_35"/>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pic>
        <p:nvPicPr>
          <p:cNvPr id="124" name="Google Shape;124;g1dfacd372bf_1_35"/>
          <p:cNvPicPr preferRelativeResize="0"/>
          <p:nvPr/>
        </p:nvPicPr>
        <p:blipFill rotWithShape="1">
          <a:blip r:embed="rId4">
            <a:alphaModFix/>
          </a:blip>
          <a:srcRect b="0" l="0" r="0" t="0"/>
          <a:stretch/>
        </p:blipFill>
        <p:spPr>
          <a:xfrm>
            <a:off x="2228695" y="0"/>
            <a:ext cx="8212065"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28" name="Shape 128"/>
        <p:cNvGrpSpPr/>
        <p:nvPr/>
      </p:nvGrpSpPr>
      <p:grpSpPr>
        <a:xfrm>
          <a:off x="0" y="0"/>
          <a:ext cx="0" cy="0"/>
          <a:chOff x="0" y="0"/>
          <a:chExt cx="0" cy="0"/>
        </a:xfrm>
      </p:grpSpPr>
      <p:sp>
        <p:nvSpPr>
          <p:cNvPr id="129" name="Google Shape;129;g1dfacd372bf_0_4"/>
          <p:cNvSpPr txBox="1"/>
          <p:nvPr/>
        </p:nvSpPr>
        <p:spPr>
          <a:xfrm>
            <a:off x="833250" y="1170041"/>
            <a:ext cx="10525500" cy="2616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sng" cap="none" strike="noStrike">
                <a:solidFill>
                  <a:schemeClr val="lt1"/>
                </a:solidFill>
                <a:latin typeface="Consolas"/>
                <a:ea typeface="Consolas"/>
                <a:cs typeface="Consolas"/>
                <a:sym typeface="Consolas"/>
              </a:rPr>
              <a:t>Gott sei Dank </a:t>
            </a:r>
            <a:r>
              <a:rPr b="1" i="0" lang="es-CO" sz="3200" u="none" cap="none" strike="noStrike">
                <a:solidFill>
                  <a:schemeClr val="lt1"/>
                </a:solidFill>
                <a:latin typeface="Consolas"/>
                <a:ea typeface="Consolas"/>
                <a:cs typeface="Consolas"/>
                <a:sym typeface="Consolas"/>
              </a:rPr>
              <a:t>utilizaremos el hook de Drei</a:t>
            </a:r>
            <a:endParaRPr b="1"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1" lang="es-CO" sz="2000" u="none" cap="none" strike="noStrike">
                <a:solidFill>
                  <a:schemeClr val="lt1"/>
                </a:solidFill>
                <a:latin typeface="Consolas"/>
                <a:ea typeface="Consolas"/>
                <a:cs typeface="Consolas"/>
                <a:sym typeface="Consolas"/>
              </a:rPr>
              <a:t>useAnimation(animations, scene)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El cual hace una abstracción de AnimationMixer</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sng" cap="none" strike="noStrike">
                <a:solidFill>
                  <a:schemeClr val="lt1"/>
                </a:solidFill>
                <a:latin typeface="Consolas"/>
                <a:ea typeface="Consolas"/>
                <a:cs typeface="Consolas"/>
                <a:sym typeface="Consolas"/>
                <a:hlinkClick r:id="rId3">
                  <a:extLst>
                    <a:ext uri="{A12FA001-AC4F-418D-AE19-62706E023703}">
                      <ahyp:hlinkClr val="tx"/>
                    </a:ext>
                  </a:extLst>
                </a:hlinkClick>
              </a:rPr>
              <a:t>https://github.com/pmndrs/drei#useanimations</a:t>
            </a:r>
            <a:r>
              <a:rPr b="0" i="0" lang="es-CO" sz="2000" u="none" cap="none" strike="noStrike">
                <a:solidFill>
                  <a:schemeClr val="lt1"/>
                </a:solidFill>
                <a:latin typeface="Consolas"/>
                <a:ea typeface="Consolas"/>
                <a:cs typeface="Consolas"/>
                <a:sym typeface="Consolas"/>
              </a:rPr>
              <a:t> </a:t>
            </a:r>
            <a:endParaRPr b="0" i="0" sz="1400" u="none" cap="none" strike="noStrike">
              <a:solidFill>
                <a:schemeClr val="lt1"/>
              </a:solidFill>
              <a:latin typeface="Arial"/>
              <a:ea typeface="Arial"/>
              <a:cs typeface="Arial"/>
              <a:sym typeface="Arial"/>
            </a:endParaRPr>
          </a:p>
        </p:txBody>
      </p:sp>
      <p:pic>
        <p:nvPicPr>
          <p:cNvPr id="130" name="Google Shape;130;g1dfacd372bf_0_4"/>
          <p:cNvPicPr preferRelativeResize="0"/>
          <p:nvPr/>
        </p:nvPicPr>
        <p:blipFill rotWithShape="1">
          <a:blip r:embed="rId4">
            <a:alphaModFix/>
          </a:blip>
          <a:srcRect b="0" l="0" r="0" t="0"/>
          <a:stretch/>
        </p:blipFill>
        <p:spPr>
          <a:xfrm>
            <a:off x="10898012" y="7"/>
            <a:ext cx="1293993" cy="1297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34" name="Shape 134"/>
        <p:cNvGrpSpPr/>
        <p:nvPr/>
      </p:nvGrpSpPr>
      <p:grpSpPr>
        <a:xfrm>
          <a:off x="0" y="0"/>
          <a:ext cx="0" cy="0"/>
          <a:chOff x="0" y="0"/>
          <a:chExt cx="0" cy="0"/>
        </a:xfrm>
      </p:grpSpPr>
      <p:sp>
        <p:nvSpPr>
          <p:cNvPr id="135" name="Google Shape;135;g1dfacd372bf_1_59"/>
          <p:cNvSpPr txBox="1"/>
          <p:nvPr/>
        </p:nvSpPr>
        <p:spPr>
          <a:xfrm>
            <a:off x="833250" y="648932"/>
            <a:ext cx="10525500" cy="6124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 Traigamos las animaciones del modelo.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69CD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569CD6"/>
                </a:solidFill>
                <a:latin typeface="Consolas"/>
                <a:ea typeface="Consolas"/>
                <a:cs typeface="Consolas"/>
                <a:sym typeface="Consolas"/>
              </a:rPr>
              <a:t>const</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4FC1FF"/>
                </a:solidFill>
                <a:latin typeface="Consolas"/>
                <a:ea typeface="Consolas"/>
                <a:cs typeface="Consolas"/>
                <a:sym typeface="Consolas"/>
              </a:rPr>
              <a:t>nodes</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materials</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animations</a:t>
            </a:r>
            <a:r>
              <a:rPr b="0" i="0" lang="es-CO" sz="2000" u="none" cap="none" strike="noStrike">
                <a:solidFill>
                  <a:srgbClr val="D4D4D4"/>
                </a:solidFill>
                <a:latin typeface="Consolas"/>
                <a:ea typeface="Consolas"/>
                <a:cs typeface="Consolas"/>
                <a:sym typeface="Consolas"/>
              </a:rPr>
              <a:t> } = </a:t>
            </a:r>
            <a:r>
              <a:rPr b="0" i="0" lang="es-CO" sz="2000" u="none" cap="none" strike="noStrike">
                <a:solidFill>
                  <a:srgbClr val="DCDCAA"/>
                </a:solidFill>
                <a:latin typeface="Consolas"/>
                <a:ea typeface="Consolas"/>
                <a:cs typeface="Consolas"/>
                <a:sym typeface="Consolas"/>
              </a:rPr>
              <a:t>useGLTF</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CE9178"/>
                </a:solidFill>
                <a:latin typeface="Consolas"/>
                <a:ea typeface="Consolas"/>
                <a:cs typeface="Consolas"/>
                <a:sym typeface="Consolas"/>
              </a:rPr>
              <a:t>"/static/Fox.glb"</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Consolas"/>
                <a:ea typeface="Consolas"/>
                <a:cs typeface="Consolas"/>
                <a:sym typeface="Consolas"/>
              </a:rPr>
              <a:t>- Importemos useAnimations() de drei y pasemos como parámetros las animaciones y la escena*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br>
              <a:rPr b="0" i="0" lang="es-CO" sz="2000" u="none" cap="none" strike="noStrike">
                <a:solidFill>
                  <a:srgbClr val="D4D4D4"/>
                </a:solidFill>
                <a:latin typeface="Consolas"/>
                <a:ea typeface="Consolas"/>
                <a:cs typeface="Consolas"/>
                <a:sym typeface="Consolas"/>
              </a:rPr>
            </a:br>
            <a:r>
              <a:rPr b="0" i="0" lang="es-CO" sz="2000" u="none" cap="none" strike="noStrike">
                <a:solidFill>
                  <a:srgbClr val="569CD6"/>
                </a:solidFill>
                <a:latin typeface="Consolas"/>
                <a:ea typeface="Consolas"/>
                <a:cs typeface="Consolas"/>
                <a:sym typeface="Consolas"/>
              </a:rPr>
              <a:t>const</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4FC1FF"/>
                </a:solidFill>
                <a:latin typeface="Consolas"/>
                <a:ea typeface="Consolas"/>
                <a:cs typeface="Consolas"/>
                <a:sym typeface="Consolas"/>
              </a:rPr>
              <a:t>actions</a:t>
            </a:r>
            <a:r>
              <a:rPr b="0" i="0" lang="es-CO" sz="2000" u="none" cap="none" strike="noStrike">
                <a:solidFill>
                  <a:srgbClr val="D4D4D4"/>
                </a:solidFill>
                <a:latin typeface="Consolas"/>
                <a:ea typeface="Consolas"/>
                <a:cs typeface="Consolas"/>
                <a:sym typeface="Consolas"/>
              </a:rPr>
              <a:t> } = </a:t>
            </a:r>
            <a:r>
              <a:rPr b="0" i="0" lang="es-CO" sz="2000" u="none" cap="none" strike="noStrike">
                <a:solidFill>
                  <a:srgbClr val="DCDCAA"/>
                </a:solidFill>
                <a:latin typeface="Consolas"/>
                <a:ea typeface="Consolas"/>
                <a:cs typeface="Consolas"/>
                <a:sym typeface="Consolas"/>
              </a:rPr>
              <a:t>useAnimations</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4FC1FF"/>
                </a:solidFill>
                <a:latin typeface="Consolas"/>
                <a:ea typeface="Consolas"/>
                <a:cs typeface="Consolas"/>
                <a:sym typeface="Consolas"/>
              </a:rPr>
              <a:t>animations</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group</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Activemos la acción de Run.</a:t>
            </a:r>
            <a:br>
              <a:rPr b="0" i="0" lang="es-CO" sz="2000" u="none" cap="none" strike="noStrike">
                <a:solidFill>
                  <a:srgbClr val="D4D4D4"/>
                </a:solidFill>
                <a:latin typeface="Consolas"/>
                <a:ea typeface="Consolas"/>
                <a:cs typeface="Consolas"/>
                <a:sym typeface="Consolas"/>
              </a:rPr>
            </a:b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CDCAA"/>
                </a:solidFill>
                <a:latin typeface="Consolas"/>
                <a:ea typeface="Consolas"/>
                <a:cs typeface="Consolas"/>
                <a:sym typeface="Consolas"/>
              </a:rPr>
              <a:t>useEffect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=&gt;</a:t>
            </a: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569CD6"/>
                </a:solidFill>
                <a:latin typeface="Consolas"/>
                <a:ea typeface="Consolas"/>
                <a:cs typeface="Consolas"/>
                <a:sym typeface="Consolas"/>
              </a:rPr>
              <a:t>const</a:t>
            </a: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action</a:t>
            </a:r>
            <a:r>
              <a:rPr b="0" i="0" lang="es-CO" sz="2000" u="none" cap="none" strike="noStrike">
                <a:solidFill>
                  <a:srgbClr val="D4D4D4"/>
                </a:solidFill>
                <a:latin typeface="Consolas"/>
                <a:ea typeface="Consolas"/>
                <a:cs typeface="Consolas"/>
                <a:sym typeface="Consolas"/>
              </a:rPr>
              <a:t> = </a:t>
            </a:r>
            <a:r>
              <a:rPr b="0" i="0" lang="es-CO" sz="2000" u="none" cap="none" strike="noStrike">
                <a:solidFill>
                  <a:srgbClr val="4FC1FF"/>
                </a:solidFill>
                <a:latin typeface="Consolas"/>
                <a:ea typeface="Consolas"/>
                <a:cs typeface="Consolas"/>
                <a:sym typeface="Consolas"/>
              </a:rPr>
              <a:t>actions</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CE9178"/>
                </a:solidFill>
                <a:latin typeface="Consolas"/>
                <a:ea typeface="Consolas"/>
                <a:cs typeface="Consolas"/>
                <a:sym typeface="Consolas"/>
              </a:rPr>
              <a:t>"Run"</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r>
              <a:rPr b="0" i="0" lang="es-CO" sz="2000" u="none" cap="none" strike="noStrike">
                <a:solidFill>
                  <a:srgbClr val="4FC1FF"/>
                </a:solidFill>
                <a:latin typeface="Consolas"/>
                <a:ea typeface="Consolas"/>
                <a:cs typeface="Consolas"/>
                <a:sym typeface="Consolas"/>
              </a:rPr>
              <a:t>action</a:t>
            </a:r>
            <a:r>
              <a:rPr b="0" i="0" lang="es-CO" sz="2000" u="none" cap="none" strike="noStrike">
                <a:solidFill>
                  <a:srgbClr val="D4D4D4"/>
                </a:solidFill>
                <a:latin typeface="Consolas"/>
                <a:ea typeface="Consolas"/>
                <a:cs typeface="Consolas"/>
                <a:sym typeface="Consolas"/>
              </a:rPr>
              <a:t>.</a:t>
            </a:r>
            <a:r>
              <a:rPr b="0" i="0" lang="es-CO" sz="2000" u="none" cap="none" strike="noStrike">
                <a:solidFill>
                  <a:srgbClr val="DCDCAA"/>
                </a:solidFill>
                <a:latin typeface="Consolas"/>
                <a:ea typeface="Consolas"/>
                <a:cs typeface="Consolas"/>
                <a:sym typeface="Consolas"/>
              </a:rPr>
              <a:t>play</a:t>
            </a:r>
            <a:r>
              <a:rPr b="0" i="0" lang="es-CO" sz="20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D4D4D4"/>
                </a:solidFill>
                <a:latin typeface="Consolas"/>
                <a:ea typeface="Consolas"/>
                <a:cs typeface="Consolas"/>
                <a:sym typeface="Consolas"/>
              </a:rPr>
              <a:t>*Nota: no borrar del mesh jsx los group.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1200" u="none" cap="none" strike="noStrike">
              <a:solidFill>
                <a:schemeClr val="lt1"/>
              </a:solidFill>
              <a:latin typeface="Consolas"/>
              <a:ea typeface="Consolas"/>
              <a:cs typeface="Consolas"/>
              <a:sym typeface="Consolas"/>
            </a:endParaRPr>
          </a:p>
        </p:txBody>
      </p:sp>
      <p:pic>
        <p:nvPicPr>
          <p:cNvPr id="136" name="Google Shape;136;g1dfacd372bf_1_59"/>
          <p:cNvPicPr preferRelativeResize="0"/>
          <p:nvPr/>
        </p:nvPicPr>
        <p:blipFill rotWithShape="1">
          <a:blip r:embed="rId3">
            <a:alphaModFix/>
          </a:blip>
          <a:srcRect b="0" l="0" r="0" t="0"/>
          <a:stretch/>
        </p:blipFill>
        <p:spPr>
          <a:xfrm>
            <a:off x="10898012" y="7"/>
            <a:ext cx="1293993" cy="1297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2023-03-18T04:59:30Z</dcterms:created>
  <dc:creator>Fabián Stiven Valencia Córdoba</dc:creator>
</cp:coreProperties>
</file>